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9"/>
  </p:notesMasterIdLst>
  <p:sldIdLst>
    <p:sldId id="256" r:id="rId3"/>
    <p:sldId id="290" r:id="rId4"/>
    <p:sldId id="373" r:id="rId5"/>
    <p:sldId id="368" r:id="rId6"/>
    <p:sldId id="370" r:id="rId7"/>
    <p:sldId id="369" r:id="rId8"/>
    <p:sldId id="348" r:id="rId9"/>
    <p:sldId id="371" r:id="rId10"/>
    <p:sldId id="372" r:id="rId11"/>
    <p:sldId id="341" r:id="rId12"/>
    <p:sldId id="386" r:id="rId13"/>
    <p:sldId id="352" r:id="rId14"/>
    <p:sldId id="261" r:id="rId15"/>
    <p:sldId id="374" r:id="rId16"/>
    <p:sldId id="387" r:id="rId17"/>
    <p:sldId id="330" r:id="rId18"/>
    <p:sldId id="356" r:id="rId19"/>
    <p:sldId id="358" r:id="rId20"/>
    <p:sldId id="398" r:id="rId21"/>
    <p:sldId id="364" r:id="rId22"/>
    <p:sldId id="357" r:id="rId23"/>
    <p:sldId id="377" r:id="rId24"/>
    <p:sldId id="307" r:id="rId25"/>
    <p:sldId id="309" r:id="rId26"/>
    <p:sldId id="263" r:id="rId27"/>
    <p:sldId id="311" r:id="rId28"/>
    <p:sldId id="366" r:id="rId29"/>
    <p:sldId id="375" r:id="rId30"/>
    <p:sldId id="339" r:id="rId31"/>
    <p:sldId id="381" r:id="rId32"/>
    <p:sldId id="382" r:id="rId33"/>
    <p:sldId id="384" r:id="rId34"/>
    <p:sldId id="388" r:id="rId35"/>
    <p:sldId id="379" r:id="rId36"/>
    <p:sldId id="389" r:id="rId37"/>
    <p:sldId id="390" r:id="rId38"/>
    <p:sldId id="378" r:id="rId39"/>
    <p:sldId id="392" r:id="rId40"/>
    <p:sldId id="394" r:id="rId41"/>
    <p:sldId id="396" r:id="rId42"/>
    <p:sldId id="395" r:id="rId43"/>
    <p:sldId id="397" r:id="rId44"/>
    <p:sldId id="327" r:id="rId45"/>
    <p:sldId id="391" r:id="rId46"/>
    <p:sldId id="399" r:id="rId47"/>
    <p:sldId id="258"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ader 01" initials="R01" lastIdx="1" clrIdx="0">
    <p:extLst>
      <p:ext uri="{19B8F6BF-5375-455C-9EA6-DF929625EA0E}">
        <p15:presenceInfo xmlns:p15="http://schemas.microsoft.com/office/powerpoint/2012/main" userId="Reader 0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99"/>
    <p:restoredTop sz="94673"/>
  </p:normalViewPr>
  <p:slideViewPr>
    <p:cSldViewPr snapToGrid="0" snapToObjects="1">
      <p:cViewPr>
        <p:scale>
          <a:sx n="120" d="100"/>
          <a:sy n="120" d="100"/>
        </p:scale>
        <p:origin x="1374" y="-13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image" Target="../media/image25.jpg"/></Relationships>
</file>

<file path=ppt/diagrams/_rels/drawing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image" Target="../media/image25.jp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B2673F-5E57-4480-A64D-5736BF34DD49}" type="doc">
      <dgm:prSet loTypeId="urn:microsoft.com/office/officeart/2005/8/layout/hierarchy4" loCatId="relationship" qsTypeId="urn:microsoft.com/office/officeart/2005/8/quickstyle/simple1" qsCatId="simple" csTypeId="urn:microsoft.com/office/officeart/2005/8/colors/accent1_1" csCatId="accent1" phldr="1"/>
      <dgm:spPr/>
      <dgm:t>
        <a:bodyPr/>
        <a:lstStyle/>
        <a:p>
          <a:endParaRPr lang="es-ES"/>
        </a:p>
      </dgm:t>
    </dgm:pt>
    <dgm:pt modelId="{5FEE2400-06F1-40B4-B957-63DA96A67738}">
      <dgm:prSet phldrT="[Texto]"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ES" sz="2800" dirty="0">
              <a:solidFill>
                <a:schemeClr val="tx2"/>
              </a:solidFill>
            </a:rPr>
            <a:t>		 </a:t>
          </a:r>
          <a:r>
            <a:rPr lang="en-AU" sz="2800" dirty="0">
              <a:solidFill>
                <a:schemeClr val="tx2"/>
              </a:solidFill>
            </a:rPr>
            <a:t>Activity level</a:t>
          </a:r>
          <a:endParaRPr lang="es-ES" sz="2800" dirty="0">
            <a:solidFill>
              <a:schemeClr val="tx2"/>
            </a:solidFill>
          </a:endParaRPr>
        </a:p>
        <a:p>
          <a:pPr algn="ctr"/>
          <a:endParaRPr lang="es-ES" sz="2800" dirty="0"/>
        </a:p>
      </dgm:t>
    </dgm:pt>
    <dgm:pt modelId="{6B1A1C32-DBD1-455F-B119-7A1206BA0A52}" type="parTrans" cxnId="{3496DF9A-F9FE-44CA-9402-18F4ABC9F68E}">
      <dgm:prSet/>
      <dgm:spPr/>
      <dgm:t>
        <a:bodyPr/>
        <a:lstStyle/>
        <a:p>
          <a:endParaRPr lang="es-ES"/>
        </a:p>
      </dgm:t>
    </dgm:pt>
    <dgm:pt modelId="{E60D99D6-6FAF-4726-8F93-D846EBADBC52}" type="sibTrans" cxnId="{3496DF9A-F9FE-44CA-9402-18F4ABC9F68E}">
      <dgm:prSet/>
      <dgm:spPr/>
      <dgm:t>
        <a:bodyPr/>
        <a:lstStyle/>
        <a:p>
          <a:endParaRPr lang="es-ES"/>
        </a:p>
      </dgm:t>
    </dgm:pt>
    <dgm:pt modelId="{0F8E969F-2ACD-4B3F-91F2-880699312618}">
      <dgm:prSet phldrT="[Texto]" custT="1"/>
      <dgm:spPr/>
      <dgm:t>
        <a:bodyPr/>
        <a:lstStyle/>
        <a:p>
          <a:r>
            <a:rPr lang="en-AU" sz="1100" dirty="0"/>
            <a:t>Occurs when the blend contains a learning activity that is composed of both F2F (face-to-face) and computer-mediated elements.</a:t>
          </a:r>
          <a:endParaRPr lang="es-ES" sz="1100" dirty="0"/>
        </a:p>
      </dgm:t>
    </dgm:pt>
    <dgm:pt modelId="{A07FB195-5712-4B17-9FA2-151D75CADEC9}" type="parTrans" cxnId="{8E43F2B7-68ED-45A1-990B-49323F3D666B}">
      <dgm:prSet/>
      <dgm:spPr/>
      <dgm:t>
        <a:bodyPr/>
        <a:lstStyle/>
        <a:p>
          <a:endParaRPr lang="es-ES"/>
        </a:p>
      </dgm:t>
    </dgm:pt>
    <dgm:pt modelId="{21B9663B-E759-42CC-AB96-F49F4635887A}" type="sibTrans" cxnId="{8E43F2B7-68ED-45A1-990B-49323F3D666B}">
      <dgm:prSet/>
      <dgm:spPr/>
      <dgm:t>
        <a:bodyPr/>
        <a:lstStyle/>
        <a:p>
          <a:endParaRPr lang="es-ES"/>
        </a:p>
      </dgm:t>
    </dgm:pt>
    <dgm:pt modelId="{EBB1B09C-13F2-4F72-A22F-08DF9B0C6CE5}">
      <dgm:prSet phldrT="[Texto]" custT="1"/>
      <dgm:spPr/>
      <dgm:t>
        <a:bodyPr/>
        <a:lstStyle/>
        <a:p>
          <a:pPr marL="0" lvl="0" algn="ctr" defTabSz="1244600">
            <a:lnSpc>
              <a:spcPct val="90000"/>
            </a:lnSpc>
            <a:spcBef>
              <a:spcPct val="0"/>
            </a:spcBef>
            <a:spcAft>
              <a:spcPct val="35000"/>
            </a:spcAft>
            <a:buNone/>
          </a:pPr>
          <a:r>
            <a:rPr lang="es-ES" sz="2800" dirty="0" err="1">
              <a:solidFill>
                <a:schemeClr val="tx2"/>
              </a:solidFill>
            </a:rPr>
            <a:t>Course</a:t>
          </a:r>
          <a:r>
            <a:rPr lang="es-ES" sz="2800" dirty="0">
              <a:solidFill>
                <a:schemeClr val="tx2"/>
              </a:solidFill>
            </a:rPr>
            <a:t> </a:t>
          </a:r>
          <a:r>
            <a:rPr lang="es-ES" sz="2800" dirty="0" err="1">
              <a:solidFill>
                <a:schemeClr val="tx2"/>
              </a:solidFill>
            </a:rPr>
            <a:t>level</a:t>
          </a:r>
          <a:endParaRPr lang="es-ES" sz="2800" dirty="0">
            <a:solidFill>
              <a:schemeClr val="tx2"/>
            </a:solidFill>
          </a:endParaRPr>
        </a:p>
      </dgm:t>
    </dgm:pt>
    <dgm:pt modelId="{D5C99B00-FE0B-4641-B11D-03E1955DFA7B}" type="parTrans" cxnId="{B481E3FD-2B43-4D1C-8A62-A6F0A3CF7AB2}">
      <dgm:prSet/>
      <dgm:spPr/>
      <dgm:t>
        <a:bodyPr/>
        <a:lstStyle/>
        <a:p>
          <a:endParaRPr lang="es-ES"/>
        </a:p>
      </dgm:t>
    </dgm:pt>
    <dgm:pt modelId="{D5293DD2-7CF7-4204-9CD2-ED5389B1D6E4}" type="sibTrans" cxnId="{B481E3FD-2B43-4D1C-8A62-A6F0A3CF7AB2}">
      <dgm:prSet/>
      <dgm:spPr/>
      <dgm:t>
        <a:bodyPr/>
        <a:lstStyle/>
        <a:p>
          <a:endParaRPr lang="es-ES"/>
        </a:p>
      </dgm:t>
    </dgm:pt>
    <dgm:pt modelId="{1AF63539-EA51-4BED-9FD0-6A5BB867A031}">
      <dgm:prSet custT="1"/>
      <dgm:spPr/>
      <dgm:t>
        <a:bodyPr/>
        <a:lstStyle/>
        <a:p>
          <a:r>
            <a:rPr lang="en-AU" sz="1000" dirty="0"/>
            <a:t>There are two commonly used blended options. </a:t>
          </a:r>
          <a:endParaRPr lang="es-CO" sz="1000" dirty="0"/>
        </a:p>
      </dgm:t>
    </dgm:pt>
    <dgm:pt modelId="{D7B40762-7E92-4C7D-8361-A0D834D551F8}" type="parTrans" cxnId="{1AD4E631-5480-4889-8B6E-7B09BBED7C54}">
      <dgm:prSet/>
      <dgm:spPr/>
      <dgm:t>
        <a:bodyPr/>
        <a:lstStyle/>
        <a:p>
          <a:endParaRPr lang="es-ES"/>
        </a:p>
      </dgm:t>
    </dgm:pt>
    <dgm:pt modelId="{05F5B80B-C96E-4E32-99D2-5440357528D3}" type="sibTrans" cxnId="{1AD4E631-5480-4889-8B6E-7B09BBED7C54}">
      <dgm:prSet/>
      <dgm:spPr/>
      <dgm:t>
        <a:bodyPr/>
        <a:lstStyle/>
        <a:p>
          <a:endParaRPr lang="es-ES"/>
        </a:p>
      </dgm:t>
    </dgm:pt>
    <dgm:pt modelId="{CC3667EC-D839-4856-B25F-AB6A7BD8C106}">
      <dgm:prSet custT="1"/>
      <dgm:spPr/>
      <dgm:t>
        <a:bodyPr/>
        <a:lstStyle/>
        <a:p>
          <a:r>
            <a:rPr lang="en-AU" sz="1000" dirty="0"/>
            <a:t>a. Learning activities that use computer-mediated and F2F sections that overlap in time.</a:t>
          </a:r>
          <a:endParaRPr lang="es-CO" sz="1000" dirty="0"/>
        </a:p>
      </dgm:t>
    </dgm:pt>
    <dgm:pt modelId="{FB511B14-C4FB-4D73-9FC9-C79B2C935137}" type="parTrans" cxnId="{B737C2DB-0F82-425A-8021-E01BE6BA90B5}">
      <dgm:prSet/>
      <dgm:spPr/>
      <dgm:t>
        <a:bodyPr/>
        <a:lstStyle/>
        <a:p>
          <a:endParaRPr lang="es-ES"/>
        </a:p>
      </dgm:t>
    </dgm:pt>
    <dgm:pt modelId="{C5A80005-7C4D-4679-ADFE-ED8488FC12CA}" type="sibTrans" cxnId="{B737C2DB-0F82-425A-8021-E01BE6BA90B5}">
      <dgm:prSet/>
      <dgm:spPr/>
      <dgm:t>
        <a:bodyPr/>
        <a:lstStyle/>
        <a:p>
          <a:endParaRPr lang="es-ES"/>
        </a:p>
      </dgm:t>
    </dgm:pt>
    <dgm:pt modelId="{21503F33-4D50-4E8E-AF84-93410EB7A797}">
      <dgm:prSet custT="1"/>
      <dgm:spPr/>
      <dgm:t>
        <a:bodyPr/>
        <a:lstStyle/>
        <a:p>
          <a:r>
            <a:rPr lang="en-AU" sz="1000" dirty="0"/>
            <a:t>b. Learning activities that are separated in different time blocks, structured chronologically but do not necessarily overlap.</a:t>
          </a:r>
          <a:endParaRPr lang="es-CO" sz="1000" dirty="0"/>
        </a:p>
      </dgm:t>
    </dgm:pt>
    <dgm:pt modelId="{5239E1B1-6502-4F34-89E9-6881A815EE1B}" type="parTrans" cxnId="{47F15F3E-3EAC-48D1-B9D1-7A895597CC4D}">
      <dgm:prSet/>
      <dgm:spPr/>
      <dgm:t>
        <a:bodyPr/>
        <a:lstStyle/>
        <a:p>
          <a:endParaRPr lang="es-ES"/>
        </a:p>
      </dgm:t>
    </dgm:pt>
    <dgm:pt modelId="{7B953830-2E99-4EEC-B9A5-E962B0139D08}" type="sibTrans" cxnId="{47F15F3E-3EAC-48D1-B9D1-7A895597CC4D}">
      <dgm:prSet/>
      <dgm:spPr/>
      <dgm:t>
        <a:bodyPr/>
        <a:lstStyle/>
        <a:p>
          <a:endParaRPr lang="es-ES"/>
        </a:p>
      </dgm:t>
    </dgm:pt>
    <dgm:pt modelId="{7721BA35-94E9-4D79-8B9D-DCF15D317062}">
      <dgm:prSet custT="1"/>
      <dgm:spPr/>
      <dgm:t>
        <a:bodyPr/>
        <a:lstStyle/>
        <a:p>
          <a:r>
            <a:rPr lang="en-AU" sz="900" dirty="0"/>
            <a:t>Key feature: The role of the designer</a:t>
          </a:r>
          <a:r>
            <a:rPr lang="en-AU" sz="900" dirty="0">
              <a:sym typeface="Wingdings" panose="05000000000000000000" pitchFamily="2" charset="2"/>
            </a:rPr>
            <a:t> selecting and sequencing</a:t>
          </a:r>
          <a:r>
            <a:rPr lang="en-AU" sz="900" dirty="0"/>
            <a:t> pedagogical and technological components (e.g., mixed reality, computer-mediated communication [CMC], mobile technologies) to create an authentic learning experience.</a:t>
          </a:r>
          <a:endParaRPr lang="es-ES" sz="900" dirty="0"/>
        </a:p>
      </dgm:t>
    </dgm:pt>
    <dgm:pt modelId="{860FB408-6BD2-471A-BF12-F2E67D09E82F}" type="parTrans" cxnId="{145607B8-94F7-472D-BB52-5B89BDFE6F23}">
      <dgm:prSet/>
      <dgm:spPr/>
      <dgm:t>
        <a:bodyPr/>
        <a:lstStyle/>
        <a:p>
          <a:endParaRPr lang="es-ES"/>
        </a:p>
      </dgm:t>
    </dgm:pt>
    <dgm:pt modelId="{4C538039-C1AE-485F-BC03-E55105278DF4}" type="sibTrans" cxnId="{145607B8-94F7-472D-BB52-5B89BDFE6F23}">
      <dgm:prSet/>
      <dgm:spPr/>
      <dgm:t>
        <a:bodyPr/>
        <a:lstStyle/>
        <a:p>
          <a:endParaRPr lang="es-ES"/>
        </a:p>
      </dgm:t>
    </dgm:pt>
    <dgm:pt modelId="{63C4A5B8-F7D9-4B9F-ABA8-4F35D5CF6688}" type="pres">
      <dgm:prSet presAssocID="{5DB2673F-5E57-4480-A64D-5736BF34DD49}" presName="Name0" presStyleCnt="0">
        <dgm:presLayoutVars>
          <dgm:chPref val="1"/>
          <dgm:dir/>
          <dgm:animOne val="branch"/>
          <dgm:animLvl val="lvl"/>
          <dgm:resizeHandles/>
        </dgm:presLayoutVars>
      </dgm:prSet>
      <dgm:spPr/>
    </dgm:pt>
    <dgm:pt modelId="{8515E23F-3810-4064-9F8D-45673E988DE6}" type="pres">
      <dgm:prSet presAssocID="{5FEE2400-06F1-40B4-B957-63DA96A67738}" presName="vertOne" presStyleCnt="0"/>
      <dgm:spPr/>
    </dgm:pt>
    <dgm:pt modelId="{78C6B207-CE81-4CFD-93BE-B8718D82003D}" type="pres">
      <dgm:prSet presAssocID="{5FEE2400-06F1-40B4-B957-63DA96A67738}" presName="txOne" presStyleLbl="node0" presStyleIdx="0" presStyleCnt="2">
        <dgm:presLayoutVars>
          <dgm:chPref val="3"/>
        </dgm:presLayoutVars>
      </dgm:prSet>
      <dgm:spPr/>
    </dgm:pt>
    <dgm:pt modelId="{38FC33DA-67D5-47B4-9EFD-578884B953E6}" type="pres">
      <dgm:prSet presAssocID="{5FEE2400-06F1-40B4-B957-63DA96A67738}" presName="parTransOne" presStyleCnt="0"/>
      <dgm:spPr/>
    </dgm:pt>
    <dgm:pt modelId="{DDACAB40-F1ED-443F-B79E-FD8EE3BA9074}" type="pres">
      <dgm:prSet presAssocID="{5FEE2400-06F1-40B4-B957-63DA96A67738}" presName="horzOne" presStyleCnt="0"/>
      <dgm:spPr/>
    </dgm:pt>
    <dgm:pt modelId="{FD679CA9-56D3-4531-805A-F4BF1AA64E52}" type="pres">
      <dgm:prSet presAssocID="{0F8E969F-2ACD-4B3F-91F2-880699312618}" presName="vertTwo" presStyleCnt="0"/>
      <dgm:spPr/>
    </dgm:pt>
    <dgm:pt modelId="{42829B83-B8C1-426F-9CDA-C830819BEDB4}" type="pres">
      <dgm:prSet presAssocID="{0F8E969F-2ACD-4B3F-91F2-880699312618}" presName="txTwo" presStyleLbl="node2" presStyleIdx="0" presStyleCnt="5">
        <dgm:presLayoutVars>
          <dgm:chPref val="3"/>
        </dgm:presLayoutVars>
      </dgm:prSet>
      <dgm:spPr/>
    </dgm:pt>
    <dgm:pt modelId="{C03059E1-C6E5-4A5A-B521-898DCBBF1FE0}" type="pres">
      <dgm:prSet presAssocID="{0F8E969F-2ACD-4B3F-91F2-880699312618}" presName="horzTwo" presStyleCnt="0"/>
      <dgm:spPr/>
    </dgm:pt>
    <dgm:pt modelId="{551450DA-7AAB-4D3D-8EF3-831C6DDBA436}" type="pres">
      <dgm:prSet presAssocID="{21B9663B-E759-42CC-AB96-F49F4635887A}" presName="sibSpaceTwo" presStyleCnt="0"/>
      <dgm:spPr/>
    </dgm:pt>
    <dgm:pt modelId="{D6D3CF38-0261-43E5-9E29-DF77858892CC}" type="pres">
      <dgm:prSet presAssocID="{7721BA35-94E9-4D79-8B9D-DCF15D317062}" presName="vertTwo" presStyleCnt="0"/>
      <dgm:spPr/>
    </dgm:pt>
    <dgm:pt modelId="{DF8DA44B-6009-46F6-A213-A4F2C1F8BC49}" type="pres">
      <dgm:prSet presAssocID="{7721BA35-94E9-4D79-8B9D-DCF15D317062}" presName="txTwo" presStyleLbl="node2" presStyleIdx="1" presStyleCnt="5">
        <dgm:presLayoutVars>
          <dgm:chPref val="3"/>
        </dgm:presLayoutVars>
      </dgm:prSet>
      <dgm:spPr/>
    </dgm:pt>
    <dgm:pt modelId="{F485E0D1-0BC0-4B26-8BDC-3C8FC3AC863A}" type="pres">
      <dgm:prSet presAssocID="{7721BA35-94E9-4D79-8B9D-DCF15D317062}" presName="horzTwo" presStyleCnt="0"/>
      <dgm:spPr/>
    </dgm:pt>
    <dgm:pt modelId="{C967FA6B-3D22-4647-8C98-C7E5F9C38921}" type="pres">
      <dgm:prSet presAssocID="{E60D99D6-6FAF-4726-8F93-D846EBADBC52}" presName="sibSpaceOne" presStyleCnt="0"/>
      <dgm:spPr/>
    </dgm:pt>
    <dgm:pt modelId="{4560F94C-FEA3-427D-9D31-E8BE0A248037}" type="pres">
      <dgm:prSet presAssocID="{EBB1B09C-13F2-4F72-A22F-08DF9B0C6CE5}" presName="vertOne" presStyleCnt="0"/>
      <dgm:spPr/>
    </dgm:pt>
    <dgm:pt modelId="{3B48ED89-5855-4240-8CFB-1120AD9D9B01}" type="pres">
      <dgm:prSet presAssocID="{EBB1B09C-13F2-4F72-A22F-08DF9B0C6CE5}" presName="txOne" presStyleLbl="node0" presStyleIdx="1" presStyleCnt="2">
        <dgm:presLayoutVars>
          <dgm:chPref val="3"/>
        </dgm:presLayoutVars>
      </dgm:prSet>
      <dgm:spPr/>
    </dgm:pt>
    <dgm:pt modelId="{37D90B2C-3D6A-43E9-8EF5-EE8D977BF1E4}" type="pres">
      <dgm:prSet presAssocID="{EBB1B09C-13F2-4F72-A22F-08DF9B0C6CE5}" presName="parTransOne" presStyleCnt="0"/>
      <dgm:spPr/>
    </dgm:pt>
    <dgm:pt modelId="{11FE2CA2-F671-4A33-A8F6-433DF60A4992}" type="pres">
      <dgm:prSet presAssocID="{EBB1B09C-13F2-4F72-A22F-08DF9B0C6CE5}" presName="horzOne" presStyleCnt="0"/>
      <dgm:spPr/>
    </dgm:pt>
    <dgm:pt modelId="{ABBE57FE-7366-4707-97F5-E4F18EB8E736}" type="pres">
      <dgm:prSet presAssocID="{1AF63539-EA51-4BED-9FD0-6A5BB867A031}" presName="vertTwo" presStyleCnt="0"/>
      <dgm:spPr/>
    </dgm:pt>
    <dgm:pt modelId="{9897C85A-CDD4-4C69-8955-BA4762C57100}" type="pres">
      <dgm:prSet presAssocID="{1AF63539-EA51-4BED-9FD0-6A5BB867A031}" presName="txTwo" presStyleLbl="node2" presStyleIdx="2" presStyleCnt="5">
        <dgm:presLayoutVars>
          <dgm:chPref val="3"/>
        </dgm:presLayoutVars>
      </dgm:prSet>
      <dgm:spPr/>
    </dgm:pt>
    <dgm:pt modelId="{0825D0B6-BD06-4FF1-B0AE-8FE65EC6F367}" type="pres">
      <dgm:prSet presAssocID="{1AF63539-EA51-4BED-9FD0-6A5BB867A031}" presName="horzTwo" presStyleCnt="0"/>
      <dgm:spPr/>
    </dgm:pt>
    <dgm:pt modelId="{E49C9BE1-8700-4FF3-AA8A-43CECD5450F3}" type="pres">
      <dgm:prSet presAssocID="{05F5B80B-C96E-4E32-99D2-5440357528D3}" presName="sibSpaceTwo" presStyleCnt="0"/>
      <dgm:spPr/>
    </dgm:pt>
    <dgm:pt modelId="{7F703E8C-F048-475A-B458-18FE771C836A}" type="pres">
      <dgm:prSet presAssocID="{CC3667EC-D839-4856-B25F-AB6A7BD8C106}" presName="vertTwo" presStyleCnt="0"/>
      <dgm:spPr/>
    </dgm:pt>
    <dgm:pt modelId="{6B40D073-A465-40C1-872D-1AD1704CFAD8}" type="pres">
      <dgm:prSet presAssocID="{CC3667EC-D839-4856-B25F-AB6A7BD8C106}" presName="txTwo" presStyleLbl="node2" presStyleIdx="3" presStyleCnt="5">
        <dgm:presLayoutVars>
          <dgm:chPref val="3"/>
        </dgm:presLayoutVars>
      </dgm:prSet>
      <dgm:spPr/>
    </dgm:pt>
    <dgm:pt modelId="{C36804D7-969D-4F21-95A4-6238D683EED9}" type="pres">
      <dgm:prSet presAssocID="{CC3667EC-D839-4856-B25F-AB6A7BD8C106}" presName="horzTwo" presStyleCnt="0"/>
      <dgm:spPr/>
    </dgm:pt>
    <dgm:pt modelId="{F4549A59-6860-4AFD-9E12-15831209C4DD}" type="pres">
      <dgm:prSet presAssocID="{C5A80005-7C4D-4679-ADFE-ED8488FC12CA}" presName="sibSpaceTwo" presStyleCnt="0"/>
      <dgm:spPr/>
    </dgm:pt>
    <dgm:pt modelId="{4A47B3C0-D67B-494D-A448-83E713634024}" type="pres">
      <dgm:prSet presAssocID="{21503F33-4D50-4E8E-AF84-93410EB7A797}" presName="vertTwo" presStyleCnt="0"/>
      <dgm:spPr/>
    </dgm:pt>
    <dgm:pt modelId="{2110EF8A-5294-4A75-BF83-39E1D61BAAF8}" type="pres">
      <dgm:prSet presAssocID="{21503F33-4D50-4E8E-AF84-93410EB7A797}" presName="txTwo" presStyleLbl="node2" presStyleIdx="4" presStyleCnt="5">
        <dgm:presLayoutVars>
          <dgm:chPref val="3"/>
        </dgm:presLayoutVars>
      </dgm:prSet>
      <dgm:spPr/>
    </dgm:pt>
    <dgm:pt modelId="{614A6781-AD1D-4D3A-8B2B-14A493335DBB}" type="pres">
      <dgm:prSet presAssocID="{21503F33-4D50-4E8E-AF84-93410EB7A797}" presName="horzTwo" presStyleCnt="0"/>
      <dgm:spPr/>
    </dgm:pt>
  </dgm:ptLst>
  <dgm:cxnLst>
    <dgm:cxn modelId="{AEF06119-F2FB-42C5-A8C6-F501BC40D920}" type="presOf" srcId="{1AF63539-EA51-4BED-9FD0-6A5BB867A031}" destId="{9897C85A-CDD4-4C69-8955-BA4762C57100}" srcOrd="0" destOrd="0" presId="urn:microsoft.com/office/officeart/2005/8/layout/hierarchy4"/>
    <dgm:cxn modelId="{0E59DD22-99CD-4EA5-BBE5-F21F8176B7D3}" type="presOf" srcId="{0F8E969F-2ACD-4B3F-91F2-880699312618}" destId="{42829B83-B8C1-426F-9CDA-C830819BEDB4}" srcOrd="0" destOrd="0" presId="urn:microsoft.com/office/officeart/2005/8/layout/hierarchy4"/>
    <dgm:cxn modelId="{1AD4E631-5480-4889-8B6E-7B09BBED7C54}" srcId="{EBB1B09C-13F2-4F72-A22F-08DF9B0C6CE5}" destId="{1AF63539-EA51-4BED-9FD0-6A5BB867A031}" srcOrd="0" destOrd="0" parTransId="{D7B40762-7E92-4C7D-8361-A0D834D551F8}" sibTransId="{05F5B80B-C96E-4E32-99D2-5440357528D3}"/>
    <dgm:cxn modelId="{3E8B4935-8C36-4A3D-8A44-036304AA81B7}" type="presOf" srcId="{5DB2673F-5E57-4480-A64D-5736BF34DD49}" destId="{63C4A5B8-F7D9-4B9F-ABA8-4F35D5CF6688}" srcOrd="0" destOrd="0" presId="urn:microsoft.com/office/officeart/2005/8/layout/hierarchy4"/>
    <dgm:cxn modelId="{98F91337-DB10-4D5C-9382-849C7C8B9160}" type="presOf" srcId="{5FEE2400-06F1-40B4-B957-63DA96A67738}" destId="{78C6B207-CE81-4CFD-93BE-B8718D82003D}" srcOrd="0" destOrd="0" presId="urn:microsoft.com/office/officeart/2005/8/layout/hierarchy4"/>
    <dgm:cxn modelId="{47F15F3E-3EAC-48D1-B9D1-7A895597CC4D}" srcId="{EBB1B09C-13F2-4F72-A22F-08DF9B0C6CE5}" destId="{21503F33-4D50-4E8E-AF84-93410EB7A797}" srcOrd="2" destOrd="0" parTransId="{5239E1B1-6502-4F34-89E9-6881A815EE1B}" sibTransId="{7B953830-2E99-4EEC-B9A5-E962B0139D08}"/>
    <dgm:cxn modelId="{DAF1C18C-C4D4-48C3-88F3-0ED28646A003}" type="presOf" srcId="{7721BA35-94E9-4D79-8B9D-DCF15D317062}" destId="{DF8DA44B-6009-46F6-A213-A4F2C1F8BC49}" srcOrd="0" destOrd="0" presId="urn:microsoft.com/office/officeart/2005/8/layout/hierarchy4"/>
    <dgm:cxn modelId="{2B061D91-6629-4A36-ACDA-877D203CD7C6}" type="presOf" srcId="{EBB1B09C-13F2-4F72-A22F-08DF9B0C6CE5}" destId="{3B48ED89-5855-4240-8CFB-1120AD9D9B01}" srcOrd="0" destOrd="0" presId="urn:microsoft.com/office/officeart/2005/8/layout/hierarchy4"/>
    <dgm:cxn modelId="{3496DF9A-F9FE-44CA-9402-18F4ABC9F68E}" srcId="{5DB2673F-5E57-4480-A64D-5736BF34DD49}" destId="{5FEE2400-06F1-40B4-B957-63DA96A67738}" srcOrd="0" destOrd="0" parTransId="{6B1A1C32-DBD1-455F-B119-7A1206BA0A52}" sibTransId="{E60D99D6-6FAF-4726-8F93-D846EBADBC52}"/>
    <dgm:cxn modelId="{EF1A7AB5-D65E-4E82-9F02-5107DFEA92DF}" type="presOf" srcId="{21503F33-4D50-4E8E-AF84-93410EB7A797}" destId="{2110EF8A-5294-4A75-BF83-39E1D61BAAF8}" srcOrd="0" destOrd="0" presId="urn:microsoft.com/office/officeart/2005/8/layout/hierarchy4"/>
    <dgm:cxn modelId="{8E43F2B7-68ED-45A1-990B-49323F3D666B}" srcId="{5FEE2400-06F1-40B4-B957-63DA96A67738}" destId="{0F8E969F-2ACD-4B3F-91F2-880699312618}" srcOrd="0" destOrd="0" parTransId="{A07FB195-5712-4B17-9FA2-151D75CADEC9}" sibTransId="{21B9663B-E759-42CC-AB96-F49F4635887A}"/>
    <dgm:cxn modelId="{145607B8-94F7-472D-BB52-5B89BDFE6F23}" srcId="{5FEE2400-06F1-40B4-B957-63DA96A67738}" destId="{7721BA35-94E9-4D79-8B9D-DCF15D317062}" srcOrd="1" destOrd="0" parTransId="{860FB408-6BD2-471A-BF12-F2E67D09E82F}" sibTransId="{4C538039-C1AE-485F-BC03-E55105278DF4}"/>
    <dgm:cxn modelId="{BE4D31C3-ED69-4CF8-B35F-21447636EB97}" type="presOf" srcId="{CC3667EC-D839-4856-B25F-AB6A7BD8C106}" destId="{6B40D073-A465-40C1-872D-1AD1704CFAD8}" srcOrd="0" destOrd="0" presId="urn:microsoft.com/office/officeart/2005/8/layout/hierarchy4"/>
    <dgm:cxn modelId="{B737C2DB-0F82-425A-8021-E01BE6BA90B5}" srcId="{EBB1B09C-13F2-4F72-A22F-08DF9B0C6CE5}" destId="{CC3667EC-D839-4856-B25F-AB6A7BD8C106}" srcOrd="1" destOrd="0" parTransId="{FB511B14-C4FB-4D73-9FC9-C79B2C935137}" sibTransId="{C5A80005-7C4D-4679-ADFE-ED8488FC12CA}"/>
    <dgm:cxn modelId="{B481E3FD-2B43-4D1C-8A62-A6F0A3CF7AB2}" srcId="{5DB2673F-5E57-4480-A64D-5736BF34DD49}" destId="{EBB1B09C-13F2-4F72-A22F-08DF9B0C6CE5}" srcOrd="1" destOrd="0" parTransId="{D5C99B00-FE0B-4641-B11D-03E1955DFA7B}" sibTransId="{D5293DD2-7CF7-4204-9CD2-ED5389B1D6E4}"/>
    <dgm:cxn modelId="{DC784315-3D88-485F-9161-D43AB97E5B7B}" type="presParOf" srcId="{63C4A5B8-F7D9-4B9F-ABA8-4F35D5CF6688}" destId="{8515E23F-3810-4064-9F8D-45673E988DE6}" srcOrd="0" destOrd="0" presId="urn:microsoft.com/office/officeart/2005/8/layout/hierarchy4"/>
    <dgm:cxn modelId="{EF0BAD30-83AB-4DC0-9A04-3936A588737E}" type="presParOf" srcId="{8515E23F-3810-4064-9F8D-45673E988DE6}" destId="{78C6B207-CE81-4CFD-93BE-B8718D82003D}" srcOrd="0" destOrd="0" presId="urn:microsoft.com/office/officeart/2005/8/layout/hierarchy4"/>
    <dgm:cxn modelId="{4467951C-5AD9-4C19-987E-A44FF7D18B30}" type="presParOf" srcId="{8515E23F-3810-4064-9F8D-45673E988DE6}" destId="{38FC33DA-67D5-47B4-9EFD-578884B953E6}" srcOrd="1" destOrd="0" presId="urn:microsoft.com/office/officeart/2005/8/layout/hierarchy4"/>
    <dgm:cxn modelId="{A042B861-489B-4C8D-84BB-C125C8828BAD}" type="presParOf" srcId="{8515E23F-3810-4064-9F8D-45673E988DE6}" destId="{DDACAB40-F1ED-443F-B79E-FD8EE3BA9074}" srcOrd="2" destOrd="0" presId="urn:microsoft.com/office/officeart/2005/8/layout/hierarchy4"/>
    <dgm:cxn modelId="{7E572E83-14FE-4B3A-BE05-6589FC6480E9}" type="presParOf" srcId="{DDACAB40-F1ED-443F-B79E-FD8EE3BA9074}" destId="{FD679CA9-56D3-4531-805A-F4BF1AA64E52}" srcOrd="0" destOrd="0" presId="urn:microsoft.com/office/officeart/2005/8/layout/hierarchy4"/>
    <dgm:cxn modelId="{41133642-E034-4900-A1F5-6161A2C03087}" type="presParOf" srcId="{FD679CA9-56D3-4531-805A-F4BF1AA64E52}" destId="{42829B83-B8C1-426F-9CDA-C830819BEDB4}" srcOrd="0" destOrd="0" presId="urn:microsoft.com/office/officeart/2005/8/layout/hierarchy4"/>
    <dgm:cxn modelId="{7BEDDC53-442F-41E1-89F0-8A220C0621DD}" type="presParOf" srcId="{FD679CA9-56D3-4531-805A-F4BF1AA64E52}" destId="{C03059E1-C6E5-4A5A-B521-898DCBBF1FE0}" srcOrd="1" destOrd="0" presId="urn:microsoft.com/office/officeart/2005/8/layout/hierarchy4"/>
    <dgm:cxn modelId="{F173E1AD-A5E2-45D1-A45F-A93F269DB19D}" type="presParOf" srcId="{DDACAB40-F1ED-443F-B79E-FD8EE3BA9074}" destId="{551450DA-7AAB-4D3D-8EF3-831C6DDBA436}" srcOrd="1" destOrd="0" presId="urn:microsoft.com/office/officeart/2005/8/layout/hierarchy4"/>
    <dgm:cxn modelId="{449A1068-126B-4DF6-929A-DF1EE712DC76}" type="presParOf" srcId="{DDACAB40-F1ED-443F-B79E-FD8EE3BA9074}" destId="{D6D3CF38-0261-43E5-9E29-DF77858892CC}" srcOrd="2" destOrd="0" presId="urn:microsoft.com/office/officeart/2005/8/layout/hierarchy4"/>
    <dgm:cxn modelId="{7F5967AB-126B-42C6-8958-5D7C4EC12CCB}" type="presParOf" srcId="{D6D3CF38-0261-43E5-9E29-DF77858892CC}" destId="{DF8DA44B-6009-46F6-A213-A4F2C1F8BC49}" srcOrd="0" destOrd="0" presId="urn:microsoft.com/office/officeart/2005/8/layout/hierarchy4"/>
    <dgm:cxn modelId="{27A02942-0DE0-4F74-80B8-5BD31CB1411F}" type="presParOf" srcId="{D6D3CF38-0261-43E5-9E29-DF77858892CC}" destId="{F485E0D1-0BC0-4B26-8BDC-3C8FC3AC863A}" srcOrd="1" destOrd="0" presId="urn:microsoft.com/office/officeart/2005/8/layout/hierarchy4"/>
    <dgm:cxn modelId="{23AA8C1D-DC8D-44F0-9D7E-DF7A2D757CFD}" type="presParOf" srcId="{63C4A5B8-F7D9-4B9F-ABA8-4F35D5CF6688}" destId="{C967FA6B-3D22-4647-8C98-C7E5F9C38921}" srcOrd="1" destOrd="0" presId="urn:microsoft.com/office/officeart/2005/8/layout/hierarchy4"/>
    <dgm:cxn modelId="{E98575B9-8E24-46BF-A6A1-12370B2645CF}" type="presParOf" srcId="{63C4A5B8-F7D9-4B9F-ABA8-4F35D5CF6688}" destId="{4560F94C-FEA3-427D-9D31-E8BE0A248037}" srcOrd="2" destOrd="0" presId="urn:microsoft.com/office/officeart/2005/8/layout/hierarchy4"/>
    <dgm:cxn modelId="{B61766C6-FB6B-4C18-B0FA-53C2FB531BFD}" type="presParOf" srcId="{4560F94C-FEA3-427D-9D31-E8BE0A248037}" destId="{3B48ED89-5855-4240-8CFB-1120AD9D9B01}" srcOrd="0" destOrd="0" presId="urn:microsoft.com/office/officeart/2005/8/layout/hierarchy4"/>
    <dgm:cxn modelId="{FD313C68-0BE4-4F4A-8D05-92CC9152509C}" type="presParOf" srcId="{4560F94C-FEA3-427D-9D31-E8BE0A248037}" destId="{37D90B2C-3D6A-43E9-8EF5-EE8D977BF1E4}" srcOrd="1" destOrd="0" presId="urn:microsoft.com/office/officeart/2005/8/layout/hierarchy4"/>
    <dgm:cxn modelId="{65EB559B-1394-43FF-BA14-339F2C4DE12F}" type="presParOf" srcId="{4560F94C-FEA3-427D-9D31-E8BE0A248037}" destId="{11FE2CA2-F671-4A33-A8F6-433DF60A4992}" srcOrd="2" destOrd="0" presId="urn:microsoft.com/office/officeart/2005/8/layout/hierarchy4"/>
    <dgm:cxn modelId="{2542B116-81F2-4098-880C-6480B88BDC1C}" type="presParOf" srcId="{11FE2CA2-F671-4A33-A8F6-433DF60A4992}" destId="{ABBE57FE-7366-4707-97F5-E4F18EB8E736}" srcOrd="0" destOrd="0" presId="urn:microsoft.com/office/officeart/2005/8/layout/hierarchy4"/>
    <dgm:cxn modelId="{35F02DCD-CFD5-43C9-B570-39D76568EC7B}" type="presParOf" srcId="{ABBE57FE-7366-4707-97F5-E4F18EB8E736}" destId="{9897C85A-CDD4-4C69-8955-BA4762C57100}" srcOrd="0" destOrd="0" presId="urn:microsoft.com/office/officeart/2005/8/layout/hierarchy4"/>
    <dgm:cxn modelId="{D35E69C6-FE2F-431F-9672-08F4436A4F89}" type="presParOf" srcId="{ABBE57FE-7366-4707-97F5-E4F18EB8E736}" destId="{0825D0B6-BD06-4FF1-B0AE-8FE65EC6F367}" srcOrd="1" destOrd="0" presId="urn:microsoft.com/office/officeart/2005/8/layout/hierarchy4"/>
    <dgm:cxn modelId="{A3051BB4-75DE-444A-9406-9E377E398E0A}" type="presParOf" srcId="{11FE2CA2-F671-4A33-A8F6-433DF60A4992}" destId="{E49C9BE1-8700-4FF3-AA8A-43CECD5450F3}" srcOrd="1" destOrd="0" presId="urn:microsoft.com/office/officeart/2005/8/layout/hierarchy4"/>
    <dgm:cxn modelId="{0DF97811-206D-47B6-9EA0-D36EB987BADC}" type="presParOf" srcId="{11FE2CA2-F671-4A33-A8F6-433DF60A4992}" destId="{7F703E8C-F048-475A-B458-18FE771C836A}" srcOrd="2" destOrd="0" presId="urn:microsoft.com/office/officeart/2005/8/layout/hierarchy4"/>
    <dgm:cxn modelId="{C2349A3F-D5AE-4E4F-ABE6-2E4CDA410FFF}" type="presParOf" srcId="{7F703E8C-F048-475A-B458-18FE771C836A}" destId="{6B40D073-A465-40C1-872D-1AD1704CFAD8}" srcOrd="0" destOrd="0" presId="urn:microsoft.com/office/officeart/2005/8/layout/hierarchy4"/>
    <dgm:cxn modelId="{E6AA271C-2714-4E3B-B1FD-D58AD9FCAFD2}" type="presParOf" srcId="{7F703E8C-F048-475A-B458-18FE771C836A}" destId="{C36804D7-969D-4F21-95A4-6238D683EED9}" srcOrd="1" destOrd="0" presId="urn:microsoft.com/office/officeart/2005/8/layout/hierarchy4"/>
    <dgm:cxn modelId="{6F797EE0-0D4E-4C1F-8CC1-AA84142A739A}" type="presParOf" srcId="{11FE2CA2-F671-4A33-A8F6-433DF60A4992}" destId="{F4549A59-6860-4AFD-9E12-15831209C4DD}" srcOrd="3" destOrd="0" presId="urn:microsoft.com/office/officeart/2005/8/layout/hierarchy4"/>
    <dgm:cxn modelId="{6503499D-0967-47D3-BA20-FBBF7758E768}" type="presParOf" srcId="{11FE2CA2-F671-4A33-A8F6-433DF60A4992}" destId="{4A47B3C0-D67B-494D-A448-83E713634024}" srcOrd="4" destOrd="0" presId="urn:microsoft.com/office/officeart/2005/8/layout/hierarchy4"/>
    <dgm:cxn modelId="{47D6BD81-72B2-4131-BE0E-1862CA3ACA35}" type="presParOf" srcId="{4A47B3C0-D67B-494D-A448-83E713634024}" destId="{2110EF8A-5294-4A75-BF83-39E1D61BAAF8}" srcOrd="0" destOrd="0" presId="urn:microsoft.com/office/officeart/2005/8/layout/hierarchy4"/>
    <dgm:cxn modelId="{760CB426-C8E0-4343-80BE-FDEBCB75A8ED}" type="presParOf" srcId="{4A47B3C0-D67B-494D-A448-83E713634024}" destId="{614A6781-AD1D-4D3A-8B2B-14A493335DBB}"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B2673F-5E57-4480-A64D-5736BF34DD49}" type="doc">
      <dgm:prSet loTypeId="urn:microsoft.com/office/officeart/2005/8/layout/hierarchy4" loCatId="relationship" qsTypeId="urn:microsoft.com/office/officeart/2005/8/quickstyle/simple1" qsCatId="simple" csTypeId="urn:microsoft.com/office/officeart/2005/8/colors/accent0_2" csCatId="mainScheme" phldr="1"/>
      <dgm:spPr/>
      <dgm:t>
        <a:bodyPr/>
        <a:lstStyle/>
        <a:p>
          <a:endParaRPr lang="es-ES"/>
        </a:p>
      </dgm:t>
    </dgm:pt>
    <dgm:pt modelId="{EBB1B09C-13F2-4F72-A22F-08DF9B0C6CE5}">
      <dgm:prSet phldrT="[Texto]" custT="1"/>
      <dgm:spPr/>
      <dgm:t>
        <a:bodyPr/>
        <a:lstStyle/>
        <a:p>
          <a:pPr marL="0" lvl="0" algn="ctr" defTabSz="1244600">
            <a:lnSpc>
              <a:spcPct val="90000"/>
            </a:lnSpc>
            <a:spcBef>
              <a:spcPct val="0"/>
            </a:spcBef>
            <a:spcAft>
              <a:spcPct val="35000"/>
            </a:spcAft>
            <a:buNone/>
          </a:pPr>
          <a:r>
            <a:rPr lang="es-ES" sz="2800" dirty="0" err="1">
              <a:solidFill>
                <a:schemeClr val="tx2"/>
              </a:solidFill>
            </a:rPr>
            <a:t>Program</a:t>
          </a:r>
          <a:r>
            <a:rPr lang="es-ES" sz="2800" dirty="0">
              <a:solidFill>
                <a:schemeClr val="tx2"/>
              </a:solidFill>
            </a:rPr>
            <a:t> </a:t>
          </a:r>
          <a:r>
            <a:rPr lang="es-ES" sz="2800" dirty="0" err="1">
              <a:solidFill>
                <a:schemeClr val="tx2"/>
              </a:solidFill>
            </a:rPr>
            <a:t>level</a:t>
          </a:r>
          <a:endParaRPr lang="es-ES" sz="2800" dirty="0">
            <a:solidFill>
              <a:schemeClr val="tx2"/>
            </a:solidFill>
          </a:endParaRPr>
        </a:p>
        <a:p>
          <a:pPr marL="0" lvl="0" algn="ctr" defTabSz="1244600">
            <a:lnSpc>
              <a:spcPct val="90000"/>
            </a:lnSpc>
            <a:spcBef>
              <a:spcPct val="0"/>
            </a:spcBef>
            <a:spcAft>
              <a:spcPct val="35000"/>
            </a:spcAft>
            <a:buNone/>
          </a:pPr>
          <a:endParaRPr lang="es-ES" sz="2800" dirty="0"/>
        </a:p>
      </dgm:t>
    </dgm:pt>
    <dgm:pt modelId="{D5C99B00-FE0B-4641-B11D-03E1955DFA7B}" type="parTrans" cxnId="{B481E3FD-2B43-4D1C-8A62-A6F0A3CF7AB2}">
      <dgm:prSet/>
      <dgm:spPr/>
      <dgm:t>
        <a:bodyPr/>
        <a:lstStyle/>
        <a:p>
          <a:endParaRPr lang="es-ES"/>
        </a:p>
      </dgm:t>
    </dgm:pt>
    <dgm:pt modelId="{D5293DD2-7CF7-4204-9CD2-ED5389B1D6E4}" type="sibTrans" cxnId="{B481E3FD-2B43-4D1C-8A62-A6F0A3CF7AB2}">
      <dgm:prSet/>
      <dgm:spPr/>
      <dgm:t>
        <a:bodyPr/>
        <a:lstStyle/>
        <a:p>
          <a:endParaRPr lang="es-ES"/>
        </a:p>
      </dgm:t>
    </dgm:pt>
    <dgm:pt modelId="{1AF63539-EA51-4BED-9FD0-6A5BB867A031}">
      <dgm:prSet/>
      <dgm:spPr/>
      <dgm:t>
        <a:bodyPr/>
        <a:lstStyle/>
        <a:p>
          <a:r>
            <a:rPr lang="en-AU" dirty="0"/>
            <a:t>More typical at higher education (degree) levels (Graham, Allen, &amp; </a:t>
          </a:r>
          <a:r>
            <a:rPr lang="en-AU" dirty="0" err="1"/>
            <a:t>Ure</a:t>
          </a:r>
          <a:r>
            <a:rPr lang="en-AU" dirty="0"/>
            <a:t>, 2005). </a:t>
          </a:r>
          <a:endParaRPr lang="es-CO" dirty="0"/>
        </a:p>
      </dgm:t>
    </dgm:pt>
    <dgm:pt modelId="{D7B40762-7E92-4C7D-8361-A0D834D551F8}" type="parTrans" cxnId="{1AD4E631-5480-4889-8B6E-7B09BBED7C54}">
      <dgm:prSet/>
      <dgm:spPr/>
      <dgm:t>
        <a:bodyPr/>
        <a:lstStyle/>
        <a:p>
          <a:endParaRPr lang="es-ES"/>
        </a:p>
      </dgm:t>
    </dgm:pt>
    <dgm:pt modelId="{05F5B80B-C96E-4E32-99D2-5440357528D3}" type="sibTrans" cxnId="{1AD4E631-5480-4889-8B6E-7B09BBED7C54}">
      <dgm:prSet/>
      <dgm:spPr/>
      <dgm:t>
        <a:bodyPr/>
        <a:lstStyle/>
        <a:p>
          <a:endParaRPr lang="es-ES"/>
        </a:p>
      </dgm:t>
    </dgm:pt>
    <dgm:pt modelId="{CC3667EC-D839-4856-B25F-AB6A7BD8C106}">
      <dgm:prSet/>
      <dgm:spPr/>
      <dgm:t>
        <a:bodyPr/>
        <a:lstStyle/>
        <a:p>
          <a:r>
            <a:rPr lang="en-AU" dirty="0"/>
            <a:t>The corresponding models of this blend are: Participants choose a mix between F2F courses and online courses, or the course offerings (composed of F2F and online courses) are prearranged by the program. </a:t>
          </a:r>
          <a:endParaRPr lang="es-CO" dirty="0"/>
        </a:p>
      </dgm:t>
    </dgm:pt>
    <dgm:pt modelId="{FB511B14-C4FB-4D73-9FC9-C79B2C935137}" type="parTrans" cxnId="{B737C2DB-0F82-425A-8021-E01BE6BA90B5}">
      <dgm:prSet/>
      <dgm:spPr/>
      <dgm:t>
        <a:bodyPr/>
        <a:lstStyle/>
        <a:p>
          <a:endParaRPr lang="es-ES"/>
        </a:p>
      </dgm:t>
    </dgm:pt>
    <dgm:pt modelId="{C5A80005-7C4D-4679-ADFE-ED8488FC12CA}" type="sibTrans" cxnId="{B737C2DB-0F82-425A-8021-E01BE6BA90B5}">
      <dgm:prSet/>
      <dgm:spPr/>
      <dgm:t>
        <a:bodyPr/>
        <a:lstStyle/>
        <a:p>
          <a:endParaRPr lang="es-ES"/>
        </a:p>
      </dgm:t>
    </dgm:pt>
    <dgm:pt modelId="{21503F33-4D50-4E8E-AF84-93410EB7A797}">
      <dgm:prSet/>
      <dgm:spPr/>
      <dgm:t>
        <a:bodyPr/>
        <a:lstStyle/>
        <a:p>
          <a:r>
            <a:rPr lang="en-AU" dirty="0"/>
            <a:t>There are numerous degree programs in which students take specified courses on campus and the remainder online.</a:t>
          </a:r>
          <a:endParaRPr lang="es-CO" dirty="0"/>
        </a:p>
      </dgm:t>
    </dgm:pt>
    <dgm:pt modelId="{5239E1B1-6502-4F34-89E9-6881A815EE1B}" type="parTrans" cxnId="{47F15F3E-3EAC-48D1-B9D1-7A895597CC4D}">
      <dgm:prSet/>
      <dgm:spPr/>
      <dgm:t>
        <a:bodyPr/>
        <a:lstStyle/>
        <a:p>
          <a:endParaRPr lang="es-ES"/>
        </a:p>
      </dgm:t>
    </dgm:pt>
    <dgm:pt modelId="{7B953830-2E99-4EEC-B9A5-E962B0139D08}" type="sibTrans" cxnId="{47F15F3E-3EAC-48D1-B9D1-7A895597CC4D}">
      <dgm:prSet/>
      <dgm:spPr/>
      <dgm:t>
        <a:bodyPr/>
        <a:lstStyle/>
        <a:p>
          <a:endParaRPr lang="es-ES"/>
        </a:p>
      </dgm:t>
    </dgm:pt>
    <dgm:pt modelId="{63C4A5B8-F7D9-4B9F-ABA8-4F35D5CF6688}" type="pres">
      <dgm:prSet presAssocID="{5DB2673F-5E57-4480-A64D-5736BF34DD49}" presName="Name0" presStyleCnt="0">
        <dgm:presLayoutVars>
          <dgm:chPref val="1"/>
          <dgm:dir/>
          <dgm:animOne val="branch"/>
          <dgm:animLvl val="lvl"/>
          <dgm:resizeHandles/>
        </dgm:presLayoutVars>
      </dgm:prSet>
      <dgm:spPr/>
    </dgm:pt>
    <dgm:pt modelId="{4560F94C-FEA3-427D-9D31-E8BE0A248037}" type="pres">
      <dgm:prSet presAssocID="{EBB1B09C-13F2-4F72-A22F-08DF9B0C6CE5}" presName="vertOne" presStyleCnt="0"/>
      <dgm:spPr/>
    </dgm:pt>
    <dgm:pt modelId="{3B48ED89-5855-4240-8CFB-1120AD9D9B01}" type="pres">
      <dgm:prSet presAssocID="{EBB1B09C-13F2-4F72-A22F-08DF9B0C6CE5}" presName="txOne" presStyleLbl="node0" presStyleIdx="0" presStyleCnt="1">
        <dgm:presLayoutVars>
          <dgm:chPref val="3"/>
        </dgm:presLayoutVars>
      </dgm:prSet>
      <dgm:spPr/>
    </dgm:pt>
    <dgm:pt modelId="{37D90B2C-3D6A-43E9-8EF5-EE8D977BF1E4}" type="pres">
      <dgm:prSet presAssocID="{EBB1B09C-13F2-4F72-A22F-08DF9B0C6CE5}" presName="parTransOne" presStyleCnt="0"/>
      <dgm:spPr/>
    </dgm:pt>
    <dgm:pt modelId="{11FE2CA2-F671-4A33-A8F6-433DF60A4992}" type="pres">
      <dgm:prSet presAssocID="{EBB1B09C-13F2-4F72-A22F-08DF9B0C6CE5}" presName="horzOne" presStyleCnt="0"/>
      <dgm:spPr/>
    </dgm:pt>
    <dgm:pt modelId="{ABBE57FE-7366-4707-97F5-E4F18EB8E736}" type="pres">
      <dgm:prSet presAssocID="{1AF63539-EA51-4BED-9FD0-6A5BB867A031}" presName="vertTwo" presStyleCnt="0"/>
      <dgm:spPr/>
    </dgm:pt>
    <dgm:pt modelId="{9897C85A-CDD4-4C69-8955-BA4762C57100}" type="pres">
      <dgm:prSet presAssocID="{1AF63539-EA51-4BED-9FD0-6A5BB867A031}" presName="txTwo" presStyleLbl="node2" presStyleIdx="0" presStyleCnt="3">
        <dgm:presLayoutVars>
          <dgm:chPref val="3"/>
        </dgm:presLayoutVars>
      </dgm:prSet>
      <dgm:spPr/>
    </dgm:pt>
    <dgm:pt modelId="{0825D0B6-BD06-4FF1-B0AE-8FE65EC6F367}" type="pres">
      <dgm:prSet presAssocID="{1AF63539-EA51-4BED-9FD0-6A5BB867A031}" presName="horzTwo" presStyleCnt="0"/>
      <dgm:spPr/>
    </dgm:pt>
    <dgm:pt modelId="{E49C9BE1-8700-4FF3-AA8A-43CECD5450F3}" type="pres">
      <dgm:prSet presAssocID="{05F5B80B-C96E-4E32-99D2-5440357528D3}" presName="sibSpaceTwo" presStyleCnt="0"/>
      <dgm:spPr/>
    </dgm:pt>
    <dgm:pt modelId="{7F703E8C-F048-475A-B458-18FE771C836A}" type="pres">
      <dgm:prSet presAssocID="{CC3667EC-D839-4856-B25F-AB6A7BD8C106}" presName="vertTwo" presStyleCnt="0"/>
      <dgm:spPr/>
    </dgm:pt>
    <dgm:pt modelId="{6B40D073-A465-40C1-872D-1AD1704CFAD8}" type="pres">
      <dgm:prSet presAssocID="{CC3667EC-D839-4856-B25F-AB6A7BD8C106}" presName="txTwo" presStyleLbl="node2" presStyleIdx="1" presStyleCnt="3">
        <dgm:presLayoutVars>
          <dgm:chPref val="3"/>
        </dgm:presLayoutVars>
      </dgm:prSet>
      <dgm:spPr/>
    </dgm:pt>
    <dgm:pt modelId="{C36804D7-969D-4F21-95A4-6238D683EED9}" type="pres">
      <dgm:prSet presAssocID="{CC3667EC-D839-4856-B25F-AB6A7BD8C106}" presName="horzTwo" presStyleCnt="0"/>
      <dgm:spPr/>
    </dgm:pt>
    <dgm:pt modelId="{F4549A59-6860-4AFD-9E12-15831209C4DD}" type="pres">
      <dgm:prSet presAssocID="{C5A80005-7C4D-4679-ADFE-ED8488FC12CA}" presName="sibSpaceTwo" presStyleCnt="0"/>
      <dgm:spPr/>
    </dgm:pt>
    <dgm:pt modelId="{4A47B3C0-D67B-494D-A448-83E713634024}" type="pres">
      <dgm:prSet presAssocID="{21503F33-4D50-4E8E-AF84-93410EB7A797}" presName="vertTwo" presStyleCnt="0"/>
      <dgm:spPr/>
    </dgm:pt>
    <dgm:pt modelId="{2110EF8A-5294-4A75-BF83-39E1D61BAAF8}" type="pres">
      <dgm:prSet presAssocID="{21503F33-4D50-4E8E-AF84-93410EB7A797}" presName="txTwo" presStyleLbl="node2" presStyleIdx="2" presStyleCnt="3">
        <dgm:presLayoutVars>
          <dgm:chPref val="3"/>
        </dgm:presLayoutVars>
      </dgm:prSet>
      <dgm:spPr/>
    </dgm:pt>
    <dgm:pt modelId="{614A6781-AD1D-4D3A-8B2B-14A493335DBB}" type="pres">
      <dgm:prSet presAssocID="{21503F33-4D50-4E8E-AF84-93410EB7A797}" presName="horzTwo" presStyleCnt="0"/>
      <dgm:spPr/>
    </dgm:pt>
  </dgm:ptLst>
  <dgm:cxnLst>
    <dgm:cxn modelId="{AEF06119-F2FB-42C5-A8C6-F501BC40D920}" type="presOf" srcId="{1AF63539-EA51-4BED-9FD0-6A5BB867A031}" destId="{9897C85A-CDD4-4C69-8955-BA4762C57100}" srcOrd="0" destOrd="0" presId="urn:microsoft.com/office/officeart/2005/8/layout/hierarchy4"/>
    <dgm:cxn modelId="{1AD4E631-5480-4889-8B6E-7B09BBED7C54}" srcId="{EBB1B09C-13F2-4F72-A22F-08DF9B0C6CE5}" destId="{1AF63539-EA51-4BED-9FD0-6A5BB867A031}" srcOrd="0" destOrd="0" parTransId="{D7B40762-7E92-4C7D-8361-A0D834D551F8}" sibTransId="{05F5B80B-C96E-4E32-99D2-5440357528D3}"/>
    <dgm:cxn modelId="{3E8B4935-8C36-4A3D-8A44-036304AA81B7}" type="presOf" srcId="{5DB2673F-5E57-4480-A64D-5736BF34DD49}" destId="{63C4A5B8-F7D9-4B9F-ABA8-4F35D5CF6688}" srcOrd="0" destOrd="0" presId="urn:microsoft.com/office/officeart/2005/8/layout/hierarchy4"/>
    <dgm:cxn modelId="{47F15F3E-3EAC-48D1-B9D1-7A895597CC4D}" srcId="{EBB1B09C-13F2-4F72-A22F-08DF9B0C6CE5}" destId="{21503F33-4D50-4E8E-AF84-93410EB7A797}" srcOrd="2" destOrd="0" parTransId="{5239E1B1-6502-4F34-89E9-6881A815EE1B}" sibTransId="{7B953830-2E99-4EEC-B9A5-E962B0139D08}"/>
    <dgm:cxn modelId="{2B061D91-6629-4A36-ACDA-877D203CD7C6}" type="presOf" srcId="{EBB1B09C-13F2-4F72-A22F-08DF9B0C6CE5}" destId="{3B48ED89-5855-4240-8CFB-1120AD9D9B01}" srcOrd="0" destOrd="0" presId="urn:microsoft.com/office/officeart/2005/8/layout/hierarchy4"/>
    <dgm:cxn modelId="{EF1A7AB5-D65E-4E82-9F02-5107DFEA92DF}" type="presOf" srcId="{21503F33-4D50-4E8E-AF84-93410EB7A797}" destId="{2110EF8A-5294-4A75-BF83-39E1D61BAAF8}" srcOrd="0" destOrd="0" presId="urn:microsoft.com/office/officeart/2005/8/layout/hierarchy4"/>
    <dgm:cxn modelId="{BE4D31C3-ED69-4CF8-B35F-21447636EB97}" type="presOf" srcId="{CC3667EC-D839-4856-B25F-AB6A7BD8C106}" destId="{6B40D073-A465-40C1-872D-1AD1704CFAD8}" srcOrd="0" destOrd="0" presId="urn:microsoft.com/office/officeart/2005/8/layout/hierarchy4"/>
    <dgm:cxn modelId="{B737C2DB-0F82-425A-8021-E01BE6BA90B5}" srcId="{EBB1B09C-13F2-4F72-A22F-08DF9B0C6CE5}" destId="{CC3667EC-D839-4856-B25F-AB6A7BD8C106}" srcOrd="1" destOrd="0" parTransId="{FB511B14-C4FB-4D73-9FC9-C79B2C935137}" sibTransId="{C5A80005-7C4D-4679-ADFE-ED8488FC12CA}"/>
    <dgm:cxn modelId="{B481E3FD-2B43-4D1C-8A62-A6F0A3CF7AB2}" srcId="{5DB2673F-5E57-4480-A64D-5736BF34DD49}" destId="{EBB1B09C-13F2-4F72-A22F-08DF9B0C6CE5}" srcOrd="0" destOrd="0" parTransId="{D5C99B00-FE0B-4641-B11D-03E1955DFA7B}" sibTransId="{D5293DD2-7CF7-4204-9CD2-ED5389B1D6E4}"/>
    <dgm:cxn modelId="{E98575B9-8E24-46BF-A6A1-12370B2645CF}" type="presParOf" srcId="{63C4A5B8-F7D9-4B9F-ABA8-4F35D5CF6688}" destId="{4560F94C-FEA3-427D-9D31-E8BE0A248037}" srcOrd="0" destOrd="0" presId="urn:microsoft.com/office/officeart/2005/8/layout/hierarchy4"/>
    <dgm:cxn modelId="{B61766C6-FB6B-4C18-B0FA-53C2FB531BFD}" type="presParOf" srcId="{4560F94C-FEA3-427D-9D31-E8BE0A248037}" destId="{3B48ED89-5855-4240-8CFB-1120AD9D9B01}" srcOrd="0" destOrd="0" presId="urn:microsoft.com/office/officeart/2005/8/layout/hierarchy4"/>
    <dgm:cxn modelId="{FD313C68-0BE4-4F4A-8D05-92CC9152509C}" type="presParOf" srcId="{4560F94C-FEA3-427D-9D31-E8BE0A248037}" destId="{37D90B2C-3D6A-43E9-8EF5-EE8D977BF1E4}" srcOrd="1" destOrd="0" presId="urn:microsoft.com/office/officeart/2005/8/layout/hierarchy4"/>
    <dgm:cxn modelId="{65EB559B-1394-43FF-BA14-339F2C4DE12F}" type="presParOf" srcId="{4560F94C-FEA3-427D-9D31-E8BE0A248037}" destId="{11FE2CA2-F671-4A33-A8F6-433DF60A4992}" srcOrd="2" destOrd="0" presId="urn:microsoft.com/office/officeart/2005/8/layout/hierarchy4"/>
    <dgm:cxn modelId="{2542B116-81F2-4098-880C-6480B88BDC1C}" type="presParOf" srcId="{11FE2CA2-F671-4A33-A8F6-433DF60A4992}" destId="{ABBE57FE-7366-4707-97F5-E4F18EB8E736}" srcOrd="0" destOrd="0" presId="urn:microsoft.com/office/officeart/2005/8/layout/hierarchy4"/>
    <dgm:cxn modelId="{35F02DCD-CFD5-43C9-B570-39D76568EC7B}" type="presParOf" srcId="{ABBE57FE-7366-4707-97F5-E4F18EB8E736}" destId="{9897C85A-CDD4-4C69-8955-BA4762C57100}" srcOrd="0" destOrd="0" presId="urn:microsoft.com/office/officeart/2005/8/layout/hierarchy4"/>
    <dgm:cxn modelId="{D35E69C6-FE2F-431F-9672-08F4436A4F89}" type="presParOf" srcId="{ABBE57FE-7366-4707-97F5-E4F18EB8E736}" destId="{0825D0B6-BD06-4FF1-B0AE-8FE65EC6F367}" srcOrd="1" destOrd="0" presId="urn:microsoft.com/office/officeart/2005/8/layout/hierarchy4"/>
    <dgm:cxn modelId="{A3051BB4-75DE-444A-9406-9E377E398E0A}" type="presParOf" srcId="{11FE2CA2-F671-4A33-A8F6-433DF60A4992}" destId="{E49C9BE1-8700-4FF3-AA8A-43CECD5450F3}" srcOrd="1" destOrd="0" presId="urn:microsoft.com/office/officeart/2005/8/layout/hierarchy4"/>
    <dgm:cxn modelId="{0DF97811-206D-47B6-9EA0-D36EB987BADC}" type="presParOf" srcId="{11FE2CA2-F671-4A33-A8F6-433DF60A4992}" destId="{7F703E8C-F048-475A-B458-18FE771C836A}" srcOrd="2" destOrd="0" presId="urn:microsoft.com/office/officeart/2005/8/layout/hierarchy4"/>
    <dgm:cxn modelId="{C2349A3F-D5AE-4E4F-ABE6-2E4CDA410FFF}" type="presParOf" srcId="{7F703E8C-F048-475A-B458-18FE771C836A}" destId="{6B40D073-A465-40C1-872D-1AD1704CFAD8}" srcOrd="0" destOrd="0" presId="urn:microsoft.com/office/officeart/2005/8/layout/hierarchy4"/>
    <dgm:cxn modelId="{E6AA271C-2714-4E3B-B1FD-D58AD9FCAFD2}" type="presParOf" srcId="{7F703E8C-F048-475A-B458-18FE771C836A}" destId="{C36804D7-969D-4F21-95A4-6238D683EED9}" srcOrd="1" destOrd="0" presId="urn:microsoft.com/office/officeart/2005/8/layout/hierarchy4"/>
    <dgm:cxn modelId="{6F797EE0-0D4E-4C1F-8CC1-AA84142A739A}" type="presParOf" srcId="{11FE2CA2-F671-4A33-A8F6-433DF60A4992}" destId="{F4549A59-6860-4AFD-9E12-15831209C4DD}" srcOrd="3" destOrd="0" presId="urn:microsoft.com/office/officeart/2005/8/layout/hierarchy4"/>
    <dgm:cxn modelId="{6503499D-0967-47D3-BA20-FBBF7758E768}" type="presParOf" srcId="{11FE2CA2-F671-4A33-A8F6-433DF60A4992}" destId="{4A47B3C0-D67B-494D-A448-83E713634024}" srcOrd="4" destOrd="0" presId="urn:microsoft.com/office/officeart/2005/8/layout/hierarchy4"/>
    <dgm:cxn modelId="{47D6BD81-72B2-4131-BE0E-1862CA3ACA35}" type="presParOf" srcId="{4A47B3C0-D67B-494D-A448-83E713634024}" destId="{2110EF8A-5294-4A75-BF83-39E1D61BAAF8}" srcOrd="0" destOrd="0" presId="urn:microsoft.com/office/officeart/2005/8/layout/hierarchy4"/>
    <dgm:cxn modelId="{760CB426-C8E0-4343-80BE-FDEBCB75A8ED}" type="presParOf" srcId="{4A47B3C0-D67B-494D-A448-83E713634024}" destId="{614A6781-AD1D-4D3A-8B2B-14A493335DBB}"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79CB02-8C57-4701-A7BB-6BFC25FB3EC0}"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s-ES"/>
        </a:p>
      </dgm:t>
    </dgm:pt>
    <dgm:pt modelId="{59901D5D-3AAB-402F-A585-60D2F238F2DE}">
      <dgm:prSet/>
      <dgm:spPr/>
      <dgm:t>
        <a:bodyPr/>
        <a:lstStyle/>
        <a:p>
          <a:endParaRPr lang="es-ES"/>
        </a:p>
      </dgm:t>
    </dgm:pt>
    <dgm:pt modelId="{3BAB0928-0F22-4B00-9E1D-CA46751DE98C}" type="parTrans" cxnId="{D4BFF270-1436-4ED1-9E75-685249259475}">
      <dgm:prSet/>
      <dgm:spPr/>
      <dgm:t>
        <a:bodyPr/>
        <a:lstStyle/>
        <a:p>
          <a:endParaRPr lang="es-ES"/>
        </a:p>
      </dgm:t>
    </dgm:pt>
    <dgm:pt modelId="{9410954E-BD8B-4E38-93C3-51FBBE9B381D}" type="sibTrans" cxnId="{D4BFF270-1436-4ED1-9E75-685249259475}">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dgm:spPr>
      <dgm:t>
        <a:bodyPr/>
        <a:lstStyle/>
        <a:p>
          <a:endParaRPr lang="es-ES"/>
        </a:p>
      </dgm:t>
    </dgm:pt>
    <dgm:pt modelId="{81739FFB-EBBA-4DC1-8B94-E632B527B6FA}">
      <dgm:prSet phldrT="[Texto]"/>
      <dgm:spPr/>
      <dgm:t>
        <a:bodyPr/>
        <a:lstStyle/>
        <a:p>
          <a:r>
            <a:rPr lang="es-ES" dirty="0" err="1"/>
            <a:t>Proficiency</a:t>
          </a:r>
          <a:r>
            <a:rPr lang="es-ES" dirty="0"/>
            <a:t> </a:t>
          </a:r>
          <a:r>
            <a:rPr lang="es-ES" dirty="0" err="1"/>
            <a:t>Program</a:t>
          </a:r>
          <a:endParaRPr lang="es-ES" dirty="0"/>
        </a:p>
      </dgm:t>
    </dgm:pt>
    <dgm:pt modelId="{F6E0C262-DE92-4CB4-A378-9CCF4158287D}" type="parTrans" cxnId="{AB25F026-C12B-4CD2-B333-08CD50C8AFAD}">
      <dgm:prSet/>
      <dgm:spPr/>
      <dgm:t>
        <a:bodyPr/>
        <a:lstStyle/>
        <a:p>
          <a:endParaRPr lang="es-ES"/>
        </a:p>
      </dgm:t>
    </dgm:pt>
    <dgm:pt modelId="{07DCF59D-AF5C-48BB-9130-256E562803ED}" type="sibTrans" cxnId="{AB25F026-C12B-4CD2-B333-08CD50C8AFAD}">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dgm:spPr>
      <dgm:t>
        <a:bodyPr/>
        <a:lstStyle/>
        <a:p>
          <a:endParaRPr lang="es-ES"/>
        </a:p>
      </dgm:t>
    </dgm:pt>
    <dgm:pt modelId="{20E74142-F834-4F08-B38B-78295E6C68E4}">
      <dgm:prSet phldrT="[Texto]"/>
      <dgm:spPr/>
      <dgm:t>
        <a:bodyPr/>
        <a:lstStyle/>
        <a:p>
          <a:pPr algn="ctr"/>
          <a:r>
            <a:rPr lang="es-ES" dirty="0"/>
            <a:t>Plan </a:t>
          </a:r>
          <a:r>
            <a:rPr lang="es-ES" dirty="0" err="1"/>
            <a:t>Umbrella</a:t>
          </a:r>
          <a:endParaRPr lang="es-ES" dirty="0"/>
        </a:p>
      </dgm:t>
    </dgm:pt>
    <dgm:pt modelId="{58BE13C8-2C37-4FC3-8B3F-8D9BC973A15B}" type="parTrans" cxnId="{77000534-2EC1-4E13-AD1A-EADE658FCD76}">
      <dgm:prSet/>
      <dgm:spPr/>
      <dgm:t>
        <a:bodyPr/>
        <a:lstStyle/>
        <a:p>
          <a:endParaRPr lang="es-ES"/>
        </a:p>
      </dgm:t>
    </dgm:pt>
    <dgm:pt modelId="{4599AF72-95D7-4DB0-843F-1A402EDF037F}" type="sibTrans" cxnId="{77000534-2EC1-4E13-AD1A-EADE658FCD76}">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t>
        <a:bodyPr/>
        <a:lstStyle/>
        <a:p>
          <a:endParaRPr lang="es-ES"/>
        </a:p>
      </dgm:t>
    </dgm:pt>
    <dgm:pt modelId="{890B7BBC-0673-4489-A8C7-28EC44E6918E}" type="pres">
      <dgm:prSet presAssocID="{3479CB02-8C57-4701-A7BB-6BFC25FB3EC0}" presName="Name0" presStyleCnt="0">
        <dgm:presLayoutVars>
          <dgm:chMax val="7"/>
          <dgm:chPref val="7"/>
          <dgm:dir/>
        </dgm:presLayoutVars>
      </dgm:prSet>
      <dgm:spPr/>
    </dgm:pt>
    <dgm:pt modelId="{60B1B8C7-BE4C-4D2E-AF23-B864B8DCFCA4}" type="pres">
      <dgm:prSet presAssocID="{3479CB02-8C57-4701-A7BB-6BFC25FB3EC0}" presName="Name1" presStyleCnt="0"/>
      <dgm:spPr/>
    </dgm:pt>
    <dgm:pt modelId="{39189246-10AF-4838-8177-6DF06C3EA988}" type="pres">
      <dgm:prSet presAssocID="{9410954E-BD8B-4E38-93C3-51FBBE9B381D}" presName="picture_1" presStyleCnt="0"/>
      <dgm:spPr/>
    </dgm:pt>
    <dgm:pt modelId="{CEB9BA34-1034-451E-B325-6B16ADF99AB0}" type="pres">
      <dgm:prSet presAssocID="{9410954E-BD8B-4E38-93C3-51FBBE9B381D}" presName="pictureRepeatNode" presStyleLbl="alignImgPlace1" presStyleIdx="0" presStyleCnt="3" custScaleX="81958" custScaleY="85777"/>
      <dgm:spPr/>
    </dgm:pt>
    <dgm:pt modelId="{11F30040-C50C-44D3-A5F9-72254BA63D71}" type="pres">
      <dgm:prSet presAssocID="{59901D5D-3AAB-402F-A585-60D2F238F2DE}" presName="text_1" presStyleLbl="node1" presStyleIdx="0" presStyleCnt="0">
        <dgm:presLayoutVars>
          <dgm:bulletEnabled val="1"/>
        </dgm:presLayoutVars>
      </dgm:prSet>
      <dgm:spPr/>
    </dgm:pt>
    <dgm:pt modelId="{A2521370-BA56-4730-9C64-C8DB35C74094}" type="pres">
      <dgm:prSet presAssocID="{07DCF59D-AF5C-48BB-9130-256E562803ED}" presName="picture_2" presStyleCnt="0"/>
      <dgm:spPr/>
    </dgm:pt>
    <dgm:pt modelId="{297D034C-578C-4B51-B2E1-DC5F1F52D546}" type="pres">
      <dgm:prSet presAssocID="{07DCF59D-AF5C-48BB-9130-256E562803ED}" presName="pictureRepeatNode" presStyleLbl="alignImgPlace1" presStyleIdx="1" presStyleCnt="3"/>
      <dgm:spPr/>
    </dgm:pt>
    <dgm:pt modelId="{EEB20E40-BC05-46E6-B57D-CBC6596A17EF}" type="pres">
      <dgm:prSet presAssocID="{81739FFB-EBBA-4DC1-8B94-E632B527B6FA}" presName="line_2" presStyleLbl="parChTrans1D1" presStyleIdx="0" presStyleCnt="2"/>
      <dgm:spPr/>
    </dgm:pt>
    <dgm:pt modelId="{D5027D70-98F5-4198-B6E6-A5B6CFD3EDD4}" type="pres">
      <dgm:prSet presAssocID="{81739FFB-EBBA-4DC1-8B94-E632B527B6FA}" presName="textparent_2" presStyleLbl="node1" presStyleIdx="0" presStyleCnt="0"/>
      <dgm:spPr/>
    </dgm:pt>
    <dgm:pt modelId="{79F150CB-66FF-4413-87CA-F5AA0FDAAA90}" type="pres">
      <dgm:prSet presAssocID="{81739FFB-EBBA-4DC1-8B94-E632B527B6FA}" presName="text_2" presStyleLbl="revTx" presStyleIdx="0" presStyleCnt="2" custScaleX="1000009">
        <dgm:presLayoutVars>
          <dgm:bulletEnabled val="1"/>
        </dgm:presLayoutVars>
      </dgm:prSet>
      <dgm:spPr/>
    </dgm:pt>
    <dgm:pt modelId="{5B47F3CD-8B60-49E5-8E5B-C30CC9E07B40}" type="pres">
      <dgm:prSet presAssocID="{4599AF72-95D7-4DB0-843F-1A402EDF037F}" presName="picture_3" presStyleCnt="0"/>
      <dgm:spPr/>
    </dgm:pt>
    <dgm:pt modelId="{89D17716-F96F-47CB-A891-F897AE9E2906}" type="pres">
      <dgm:prSet presAssocID="{4599AF72-95D7-4DB0-843F-1A402EDF037F}" presName="pictureRepeatNode" presStyleLbl="alignImgPlace1" presStyleIdx="2" presStyleCnt="3"/>
      <dgm:spPr/>
    </dgm:pt>
    <dgm:pt modelId="{0AF17114-EC3A-4704-98DC-E485FB786639}" type="pres">
      <dgm:prSet presAssocID="{20E74142-F834-4F08-B38B-78295E6C68E4}" presName="line_3" presStyleLbl="parChTrans1D1" presStyleIdx="1" presStyleCnt="2"/>
      <dgm:spPr/>
    </dgm:pt>
    <dgm:pt modelId="{428F84B5-0283-4226-B18B-696ABB408AC8}" type="pres">
      <dgm:prSet presAssocID="{20E74142-F834-4F08-B38B-78295E6C68E4}" presName="textparent_3" presStyleLbl="node1" presStyleIdx="0" presStyleCnt="0"/>
      <dgm:spPr/>
    </dgm:pt>
    <dgm:pt modelId="{E5D9C4FD-CA44-4BF6-8385-003CE7DD0DCE}" type="pres">
      <dgm:prSet presAssocID="{20E74142-F834-4F08-B38B-78295E6C68E4}" presName="text_3" presStyleLbl="revTx" presStyleIdx="1" presStyleCnt="2" custScaleX="1160550">
        <dgm:presLayoutVars>
          <dgm:bulletEnabled val="1"/>
        </dgm:presLayoutVars>
      </dgm:prSet>
      <dgm:spPr/>
    </dgm:pt>
  </dgm:ptLst>
  <dgm:cxnLst>
    <dgm:cxn modelId="{9EC12010-283E-4201-88B1-A214EA8E24D1}" type="presOf" srcId="{3479CB02-8C57-4701-A7BB-6BFC25FB3EC0}" destId="{890B7BBC-0673-4489-A8C7-28EC44E6918E}" srcOrd="0" destOrd="0" presId="urn:microsoft.com/office/officeart/2008/layout/CircularPictureCallout"/>
    <dgm:cxn modelId="{CDD56F21-6DD4-4E04-B517-E896B7BC4E5E}" type="presOf" srcId="{9410954E-BD8B-4E38-93C3-51FBBE9B381D}" destId="{CEB9BA34-1034-451E-B325-6B16ADF99AB0}" srcOrd="0" destOrd="0" presId="urn:microsoft.com/office/officeart/2008/layout/CircularPictureCallout"/>
    <dgm:cxn modelId="{AB25F026-C12B-4CD2-B333-08CD50C8AFAD}" srcId="{3479CB02-8C57-4701-A7BB-6BFC25FB3EC0}" destId="{81739FFB-EBBA-4DC1-8B94-E632B527B6FA}" srcOrd="1" destOrd="0" parTransId="{F6E0C262-DE92-4CB4-A378-9CCF4158287D}" sibTransId="{07DCF59D-AF5C-48BB-9130-256E562803ED}"/>
    <dgm:cxn modelId="{77000534-2EC1-4E13-AD1A-EADE658FCD76}" srcId="{3479CB02-8C57-4701-A7BB-6BFC25FB3EC0}" destId="{20E74142-F834-4F08-B38B-78295E6C68E4}" srcOrd="2" destOrd="0" parTransId="{58BE13C8-2C37-4FC3-8B3F-8D9BC973A15B}" sibTransId="{4599AF72-95D7-4DB0-843F-1A402EDF037F}"/>
    <dgm:cxn modelId="{E7ACA73D-5584-4E84-938B-EEB545AC289F}" type="presOf" srcId="{20E74142-F834-4F08-B38B-78295E6C68E4}" destId="{E5D9C4FD-CA44-4BF6-8385-003CE7DD0DCE}" srcOrd="0" destOrd="0" presId="urn:microsoft.com/office/officeart/2008/layout/CircularPictureCallout"/>
    <dgm:cxn modelId="{D4BFF270-1436-4ED1-9E75-685249259475}" srcId="{3479CB02-8C57-4701-A7BB-6BFC25FB3EC0}" destId="{59901D5D-3AAB-402F-A585-60D2F238F2DE}" srcOrd="0" destOrd="0" parTransId="{3BAB0928-0F22-4B00-9E1D-CA46751DE98C}" sibTransId="{9410954E-BD8B-4E38-93C3-51FBBE9B381D}"/>
    <dgm:cxn modelId="{3E12E5A2-3C3D-4025-A487-DB2C30C77323}" type="presOf" srcId="{59901D5D-3AAB-402F-A585-60D2F238F2DE}" destId="{11F30040-C50C-44D3-A5F9-72254BA63D71}" srcOrd="0" destOrd="0" presId="urn:microsoft.com/office/officeart/2008/layout/CircularPictureCallout"/>
    <dgm:cxn modelId="{E034BCC8-6A8C-4EA1-B9C5-0A892B6A0FE2}" type="presOf" srcId="{4599AF72-95D7-4DB0-843F-1A402EDF037F}" destId="{89D17716-F96F-47CB-A891-F897AE9E2906}" srcOrd="0" destOrd="0" presId="urn:microsoft.com/office/officeart/2008/layout/CircularPictureCallout"/>
    <dgm:cxn modelId="{5DDEA3F3-2AA1-48C0-9D45-09880A54E626}" type="presOf" srcId="{81739FFB-EBBA-4DC1-8B94-E632B527B6FA}" destId="{79F150CB-66FF-4413-87CA-F5AA0FDAAA90}" srcOrd="0" destOrd="0" presId="urn:microsoft.com/office/officeart/2008/layout/CircularPictureCallout"/>
    <dgm:cxn modelId="{8A567EF5-021F-43BA-9631-A8EE88270C6B}" type="presOf" srcId="{07DCF59D-AF5C-48BB-9130-256E562803ED}" destId="{297D034C-578C-4B51-B2E1-DC5F1F52D546}" srcOrd="0" destOrd="0" presId="urn:microsoft.com/office/officeart/2008/layout/CircularPictureCallout"/>
    <dgm:cxn modelId="{1D005D69-DB8D-4EE2-9F4E-BE37640AF38D}" type="presParOf" srcId="{890B7BBC-0673-4489-A8C7-28EC44E6918E}" destId="{60B1B8C7-BE4C-4D2E-AF23-B864B8DCFCA4}" srcOrd="0" destOrd="0" presId="urn:microsoft.com/office/officeart/2008/layout/CircularPictureCallout"/>
    <dgm:cxn modelId="{2ABE4074-0476-4302-AF7F-7DF4EC46E740}" type="presParOf" srcId="{60B1B8C7-BE4C-4D2E-AF23-B864B8DCFCA4}" destId="{39189246-10AF-4838-8177-6DF06C3EA988}" srcOrd="0" destOrd="0" presId="urn:microsoft.com/office/officeart/2008/layout/CircularPictureCallout"/>
    <dgm:cxn modelId="{25045627-B284-4868-BD85-780747188604}" type="presParOf" srcId="{39189246-10AF-4838-8177-6DF06C3EA988}" destId="{CEB9BA34-1034-451E-B325-6B16ADF99AB0}" srcOrd="0" destOrd="0" presId="urn:microsoft.com/office/officeart/2008/layout/CircularPictureCallout"/>
    <dgm:cxn modelId="{D484866B-C801-409C-B402-331978D3F54E}" type="presParOf" srcId="{60B1B8C7-BE4C-4D2E-AF23-B864B8DCFCA4}" destId="{11F30040-C50C-44D3-A5F9-72254BA63D71}" srcOrd="1" destOrd="0" presId="urn:microsoft.com/office/officeart/2008/layout/CircularPictureCallout"/>
    <dgm:cxn modelId="{71F13AE9-C9B2-45DB-A5A7-AD837B1654CC}" type="presParOf" srcId="{60B1B8C7-BE4C-4D2E-AF23-B864B8DCFCA4}" destId="{A2521370-BA56-4730-9C64-C8DB35C74094}" srcOrd="2" destOrd="0" presId="urn:microsoft.com/office/officeart/2008/layout/CircularPictureCallout"/>
    <dgm:cxn modelId="{81934311-FEA3-40AF-8541-1BC607F64F4C}" type="presParOf" srcId="{A2521370-BA56-4730-9C64-C8DB35C74094}" destId="{297D034C-578C-4B51-B2E1-DC5F1F52D546}" srcOrd="0" destOrd="0" presId="urn:microsoft.com/office/officeart/2008/layout/CircularPictureCallout"/>
    <dgm:cxn modelId="{3979A4B5-1A1B-4DCA-AA15-C4E38C35EBDA}" type="presParOf" srcId="{60B1B8C7-BE4C-4D2E-AF23-B864B8DCFCA4}" destId="{EEB20E40-BC05-46E6-B57D-CBC6596A17EF}" srcOrd="3" destOrd="0" presId="urn:microsoft.com/office/officeart/2008/layout/CircularPictureCallout"/>
    <dgm:cxn modelId="{1111AE6D-066F-4D57-A5B5-32A3914008CC}" type="presParOf" srcId="{60B1B8C7-BE4C-4D2E-AF23-B864B8DCFCA4}" destId="{D5027D70-98F5-4198-B6E6-A5B6CFD3EDD4}" srcOrd="4" destOrd="0" presId="urn:microsoft.com/office/officeart/2008/layout/CircularPictureCallout"/>
    <dgm:cxn modelId="{C72C9661-7807-453E-8F06-3BC08F148FC4}" type="presParOf" srcId="{D5027D70-98F5-4198-B6E6-A5B6CFD3EDD4}" destId="{79F150CB-66FF-4413-87CA-F5AA0FDAAA90}" srcOrd="0" destOrd="0" presId="urn:microsoft.com/office/officeart/2008/layout/CircularPictureCallout"/>
    <dgm:cxn modelId="{086C3BD8-164A-40B8-90D5-97B26FE3788A}" type="presParOf" srcId="{60B1B8C7-BE4C-4D2E-AF23-B864B8DCFCA4}" destId="{5B47F3CD-8B60-49E5-8E5B-C30CC9E07B40}" srcOrd="5" destOrd="0" presId="urn:microsoft.com/office/officeart/2008/layout/CircularPictureCallout"/>
    <dgm:cxn modelId="{62D091A7-5A88-4990-A80B-C19AC9CABF84}" type="presParOf" srcId="{5B47F3CD-8B60-49E5-8E5B-C30CC9E07B40}" destId="{89D17716-F96F-47CB-A891-F897AE9E2906}" srcOrd="0" destOrd="0" presId="urn:microsoft.com/office/officeart/2008/layout/CircularPictureCallout"/>
    <dgm:cxn modelId="{F5432050-2AE8-44B9-8156-DD80A232E830}" type="presParOf" srcId="{60B1B8C7-BE4C-4D2E-AF23-B864B8DCFCA4}" destId="{0AF17114-EC3A-4704-98DC-E485FB786639}" srcOrd="6" destOrd="0" presId="urn:microsoft.com/office/officeart/2008/layout/CircularPictureCallout"/>
    <dgm:cxn modelId="{FDD47DAC-7F27-4256-BE55-9A4805F124DD}" type="presParOf" srcId="{60B1B8C7-BE4C-4D2E-AF23-B864B8DCFCA4}" destId="{428F84B5-0283-4226-B18B-696ABB408AC8}" srcOrd="7" destOrd="0" presId="urn:microsoft.com/office/officeart/2008/layout/CircularPictureCallout"/>
    <dgm:cxn modelId="{BCC2DC25-92F0-419C-8BCF-E0BB4F3F37A0}" type="presParOf" srcId="{428F84B5-0283-4226-B18B-696ABB408AC8}" destId="{E5D9C4FD-CA44-4BF6-8385-003CE7DD0DCE}" srcOrd="0" destOrd="0" presId="urn:microsoft.com/office/officeart/2008/layout/CircularPictureCallou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67FF80-4936-42E4-9153-B5E1EF27C2EF}"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s-ES"/>
        </a:p>
      </dgm:t>
    </dgm:pt>
    <dgm:pt modelId="{E1B49D7C-95D1-47FD-8D44-FAECF2961C4D}">
      <dgm:prSet phldrT="[Texto]"/>
      <dgm:spPr/>
      <dgm:t>
        <a:bodyPr/>
        <a:lstStyle/>
        <a:p>
          <a:r>
            <a:rPr lang="es-ES" dirty="0" err="1"/>
            <a:t>Proficiency</a:t>
          </a:r>
          <a:r>
            <a:rPr lang="es-ES" dirty="0"/>
            <a:t> </a:t>
          </a:r>
          <a:r>
            <a:rPr lang="es-ES" dirty="0" err="1"/>
            <a:t>Program</a:t>
          </a:r>
          <a:r>
            <a:rPr lang="es-ES" dirty="0"/>
            <a:t> </a:t>
          </a:r>
        </a:p>
      </dgm:t>
    </dgm:pt>
    <dgm:pt modelId="{74C363AB-5594-4507-86F9-1E51F6315B27}" type="parTrans" cxnId="{E98AA423-A846-4583-88A1-72171E17779B}">
      <dgm:prSet/>
      <dgm:spPr/>
      <dgm:t>
        <a:bodyPr/>
        <a:lstStyle/>
        <a:p>
          <a:endParaRPr lang="es-ES"/>
        </a:p>
      </dgm:t>
    </dgm:pt>
    <dgm:pt modelId="{055DC6F0-0080-48AB-B595-6FCF9ADA9A52}" type="sibTrans" cxnId="{E98AA423-A846-4583-88A1-72171E17779B}">
      <dgm:prSet/>
      <dgm:spPr/>
      <dgm:t>
        <a:bodyPr/>
        <a:lstStyle/>
        <a:p>
          <a:endParaRPr lang="es-ES"/>
        </a:p>
      </dgm:t>
    </dgm:pt>
    <dgm:pt modelId="{9C060D1E-5250-44F1-99A4-4743149F5290}">
      <dgm:prSet phldrT="[Texto]" custT="1"/>
      <dgm:spPr/>
      <dgm:t>
        <a:bodyPr/>
        <a:lstStyle/>
        <a:p>
          <a:r>
            <a:rPr lang="en-US" sz="1400" dirty="0">
              <a:solidFill>
                <a:schemeClr val="tx1"/>
              </a:solidFill>
            </a:rPr>
            <a:t>Students enrolled in the Proficiency program must complete each course in 80 hours, 16 of independent study and 64 of face-to-face participation. </a:t>
          </a:r>
          <a:endParaRPr lang="es-ES" sz="1400" dirty="0">
            <a:solidFill>
              <a:schemeClr val="tx1"/>
            </a:solidFill>
          </a:endParaRPr>
        </a:p>
      </dgm:t>
    </dgm:pt>
    <dgm:pt modelId="{D8E9B636-3E7E-4747-A195-783C9F1228BB}" type="parTrans" cxnId="{6DC4E5CD-DAED-4376-BB1D-1FEAF2D4B35F}">
      <dgm:prSet/>
      <dgm:spPr/>
      <dgm:t>
        <a:bodyPr/>
        <a:lstStyle/>
        <a:p>
          <a:endParaRPr lang="es-ES"/>
        </a:p>
      </dgm:t>
    </dgm:pt>
    <dgm:pt modelId="{41DA832C-444D-419A-9EDB-4FF234366838}" type="sibTrans" cxnId="{6DC4E5CD-DAED-4376-BB1D-1FEAF2D4B35F}">
      <dgm:prSet/>
      <dgm:spPr/>
      <dgm:t>
        <a:bodyPr/>
        <a:lstStyle/>
        <a:p>
          <a:endParaRPr lang="es-ES"/>
        </a:p>
      </dgm:t>
    </dgm:pt>
    <dgm:pt modelId="{949B1AC6-4A04-4A4C-A14E-54031F93D413}">
      <dgm:prSet phldrT="[Texto]"/>
      <dgm:spPr/>
      <dgm:t>
        <a:bodyPr/>
        <a:lstStyle/>
        <a:p>
          <a:r>
            <a:rPr lang="es-ES" dirty="0"/>
            <a:t>Plan </a:t>
          </a:r>
          <a:r>
            <a:rPr lang="es-ES" dirty="0" err="1"/>
            <a:t>Umbrella</a:t>
          </a:r>
          <a:endParaRPr lang="es-ES" dirty="0"/>
        </a:p>
      </dgm:t>
    </dgm:pt>
    <dgm:pt modelId="{855F5203-FD64-471A-A289-9625B229B6BF}" type="parTrans" cxnId="{4D2D353A-88FF-4A95-98AC-76FA68E7CC8D}">
      <dgm:prSet/>
      <dgm:spPr/>
      <dgm:t>
        <a:bodyPr/>
        <a:lstStyle/>
        <a:p>
          <a:endParaRPr lang="es-ES"/>
        </a:p>
      </dgm:t>
    </dgm:pt>
    <dgm:pt modelId="{CD52A6EE-79C0-43C6-A344-28AC0C5AD058}" type="sibTrans" cxnId="{4D2D353A-88FF-4A95-98AC-76FA68E7CC8D}">
      <dgm:prSet/>
      <dgm:spPr/>
      <dgm:t>
        <a:bodyPr/>
        <a:lstStyle/>
        <a:p>
          <a:endParaRPr lang="es-ES"/>
        </a:p>
      </dgm:t>
    </dgm:pt>
    <dgm:pt modelId="{AFDA8FFF-347F-4C1D-B121-EE7211AB5EDB}">
      <dgm:prSet phldrT="[Texto]" custT="1"/>
      <dgm:spPr/>
      <dgm:t>
        <a:bodyPr/>
        <a:lstStyle/>
        <a:p>
          <a:r>
            <a:rPr lang="en-US" sz="1400" dirty="0"/>
            <a:t>Framed upon the Flipped classroom approach. </a:t>
          </a:r>
          <a:endParaRPr lang="es-ES" sz="1400" dirty="0"/>
        </a:p>
      </dgm:t>
    </dgm:pt>
    <dgm:pt modelId="{D6A29C03-6393-4415-8C9E-2F6C045431FE}" type="parTrans" cxnId="{9F5A4BCE-0D0D-4172-9808-6CBC4DB9E75B}">
      <dgm:prSet/>
      <dgm:spPr/>
      <dgm:t>
        <a:bodyPr/>
        <a:lstStyle/>
        <a:p>
          <a:endParaRPr lang="es-ES"/>
        </a:p>
      </dgm:t>
    </dgm:pt>
    <dgm:pt modelId="{AFC71E83-1BE6-44BF-8C80-F3F97473B825}" type="sibTrans" cxnId="{9F5A4BCE-0D0D-4172-9808-6CBC4DB9E75B}">
      <dgm:prSet/>
      <dgm:spPr/>
      <dgm:t>
        <a:bodyPr/>
        <a:lstStyle/>
        <a:p>
          <a:endParaRPr lang="es-ES"/>
        </a:p>
      </dgm:t>
    </dgm:pt>
    <dgm:pt modelId="{DD5F4AED-02E3-4615-AD5F-7610C54E4C27}">
      <dgm:prSet/>
      <dgm:spPr/>
      <dgm:t>
        <a:bodyPr/>
        <a:lstStyle/>
        <a:p>
          <a:endParaRPr lang="es-CO" sz="900" dirty="0"/>
        </a:p>
      </dgm:t>
    </dgm:pt>
    <dgm:pt modelId="{E90B604C-4D17-4F3B-A333-435C93BA9173}" type="parTrans" cxnId="{42A9DF6F-D5EA-46CD-AC8A-7FCC576C7E7A}">
      <dgm:prSet/>
      <dgm:spPr/>
      <dgm:t>
        <a:bodyPr/>
        <a:lstStyle/>
        <a:p>
          <a:endParaRPr lang="es-ES"/>
        </a:p>
      </dgm:t>
    </dgm:pt>
    <dgm:pt modelId="{C8EB2843-4870-4F4E-82E4-AFE27B38D7EA}" type="sibTrans" cxnId="{42A9DF6F-D5EA-46CD-AC8A-7FCC576C7E7A}">
      <dgm:prSet/>
      <dgm:spPr/>
      <dgm:t>
        <a:bodyPr/>
        <a:lstStyle/>
        <a:p>
          <a:endParaRPr lang="es-ES"/>
        </a:p>
      </dgm:t>
    </dgm:pt>
    <dgm:pt modelId="{B7486238-AADA-4227-8292-D41C3C8C7847}">
      <dgm:prSet phldrT="[Texto]" custT="1"/>
      <dgm:spPr/>
      <dgm:t>
        <a:bodyPr/>
        <a:lstStyle/>
        <a:p>
          <a:r>
            <a:rPr lang="es-ES" sz="1400" dirty="0">
              <a:solidFill>
                <a:schemeClr val="tx1"/>
              </a:solidFill>
            </a:rPr>
            <a:t>Students </a:t>
          </a:r>
          <a:r>
            <a:rPr lang="es-ES" sz="1400" dirty="0" err="1">
              <a:solidFill>
                <a:schemeClr val="tx1"/>
              </a:solidFill>
            </a:rPr>
            <a:t>have</a:t>
          </a:r>
          <a:r>
            <a:rPr lang="es-ES" sz="1400" dirty="0">
              <a:solidFill>
                <a:schemeClr val="tx1"/>
              </a:solidFill>
            </a:rPr>
            <a:t> 4 </a:t>
          </a:r>
          <a:r>
            <a:rPr lang="es-ES" sz="1400" dirty="0" err="1">
              <a:solidFill>
                <a:schemeClr val="tx1"/>
              </a:solidFill>
            </a:rPr>
            <a:t>hours</a:t>
          </a:r>
          <a:r>
            <a:rPr lang="es-ES" sz="1400" dirty="0">
              <a:solidFill>
                <a:schemeClr val="tx1"/>
              </a:solidFill>
            </a:rPr>
            <a:t>/</a:t>
          </a:r>
          <a:r>
            <a:rPr lang="es-ES" sz="1400" dirty="0" err="1">
              <a:solidFill>
                <a:schemeClr val="tx1"/>
              </a:solidFill>
            </a:rPr>
            <a:t>week</a:t>
          </a:r>
          <a:r>
            <a:rPr lang="es-ES" sz="1400" dirty="0">
              <a:solidFill>
                <a:schemeClr val="tx1"/>
              </a:solidFill>
            </a:rPr>
            <a:t> F2F time </a:t>
          </a:r>
          <a:r>
            <a:rPr lang="es-ES" sz="1400" dirty="0" err="1">
              <a:solidFill>
                <a:schemeClr val="tx1"/>
              </a:solidFill>
            </a:rPr>
            <a:t>with</a:t>
          </a:r>
          <a:r>
            <a:rPr lang="es-ES" sz="1400" dirty="0">
              <a:solidFill>
                <a:schemeClr val="tx1"/>
              </a:solidFill>
            </a:rPr>
            <a:t> instructor</a:t>
          </a:r>
          <a:r>
            <a:rPr lang="es-ES" sz="1400" dirty="0"/>
            <a:t>. </a:t>
          </a:r>
        </a:p>
      </dgm:t>
    </dgm:pt>
    <dgm:pt modelId="{6848352A-AE16-46FF-B4BA-363E72054911}" type="parTrans" cxnId="{79CD47FF-65BD-4BC6-9DAE-B70C5F8E5682}">
      <dgm:prSet/>
      <dgm:spPr/>
      <dgm:t>
        <a:bodyPr/>
        <a:lstStyle/>
        <a:p>
          <a:endParaRPr lang="es-ES"/>
        </a:p>
      </dgm:t>
    </dgm:pt>
    <dgm:pt modelId="{1DC2F1BB-B22A-4265-A7C0-936BA2B72310}" type="sibTrans" cxnId="{79CD47FF-65BD-4BC6-9DAE-B70C5F8E5682}">
      <dgm:prSet/>
      <dgm:spPr/>
      <dgm:t>
        <a:bodyPr/>
        <a:lstStyle/>
        <a:p>
          <a:endParaRPr lang="es-ES"/>
        </a:p>
      </dgm:t>
    </dgm:pt>
    <dgm:pt modelId="{E02829EE-7D04-4DAC-B4B0-D5196FA04343}">
      <dgm:prSet phldrT="[Texto]" custT="1"/>
      <dgm:spPr/>
      <dgm:t>
        <a:bodyPr/>
        <a:lstStyle/>
        <a:p>
          <a:r>
            <a:rPr lang="en-US" sz="1400" dirty="0"/>
            <a:t>Developed in 12 modules. </a:t>
          </a:r>
          <a:endParaRPr lang="es-ES" sz="1400" dirty="0"/>
        </a:p>
      </dgm:t>
    </dgm:pt>
    <dgm:pt modelId="{09132AE6-FC69-4B54-802F-169E94C3F94E}" type="parTrans" cxnId="{999D9B93-0E28-48E6-9745-C99E2573584A}">
      <dgm:prSet/>
      <dgm:spPr/>
      <dgm:t>
        <a:bodyPr/>
        <a:lstStyle/>
        <a:p>
          <a:endParaRPr lang="es-ES"/>
        </a:p>
      </dgm:t>
    </dgm:pt>
    <dgm:pt modelId="{365722ED-B737-4E83-9891-26A8F73F2F59}" type="sibTrans" cxnId="{999D9B93-0E28-48E6-9745-C99E2573584A}">
      <dgm:prSet/>
      <dgm:spPr/>
      <dgm:t>
        <a:bodyPr/>
        <a:lstStyle/>
        <a:p>
          <a:endParaRPr lang="es-ES"/>
        </a:p>
      </dgm:t>
    </dgm:pt>
    <dgm:pt modelId="{0098025A-064C-4D94-9F2D-E9E40FFD832F}">
      <dgm:prSet phldrT="[Texto]" custT="1"/>
      <dgm:spPr/>
      <dgm:t>
        <a:bodyPr/>
        <a:lstStyle/>
        <a:p>
          <a:r>
            <a:rPr lang="en-US" sz="1400" dirty="0"/>
            <a:t>Each course</a:t>
          </a:r>
          <a:r>
            <a:rPr lang="en-US" sz="1400" dirty="0">
              <a:sym typeface="Wingdings" panose="05000000000000000000" pitchFamily="2" charset="2"/>
            </a:rPr>
            <a:t></a:t>
          </a:r>
          <a:r>
            <a:rPr lang="en-US" sz="1400" dirty="0"/>
            <a:t> 144 hours, 79% of independent study and 22% of face-to-face participation. </a:t>
          </a:r>
          <a:endParaRPr lang="es-ES" sz="1400" dirty="0"/>
        </a:p>
      </dgm:t>
    </dgm:pt>
    <dgm:pt modelId="{D28CB078-4348-49B5-807B-1ED74758240B}" type="parTrans" cxnId="{219CC7A3-A095-4FCD-85E4-A9135527A9ED}">
      <dgm:prSet/>
      <dgm:spPr/>
      <dgm:t>
        <a:bodyPr/>
        <a:lstStyle/>
        <a:p>
          <a:endParaRPr lang="es-ES"/>
        </a:p>
      </dgm:t>
    </dgm:pt>
    <dgm:pt modelId="{E1B1FBEB-B6DF-4971-AD13-8A205B9D0279}" type="sibTrans" cxnId="{219CC7A3-A095-4FCD-85E4-A9135527A9ED}">
      <dgm:prSet/>
      <dgm:spPr/>
      <dgm:t>
        <a:bodyPr/>
        <a:lstStyle/>
        <a:p>
          <a:endParaRPr lang="es-ES"/>
        </a:p>
      </dgm:t>
    </dgm:pt>
    <dgm:pt modelId="{D8F9DAC7-6A4C-4F7B-B3A4-BE7987F9EA7F}" type="pres">
      <dgm:prSet presAssocID="{2D67FF80-4936-42E4-9153-B5E1EF27C2EF}" presName="rootnode" presStyleCnt="0">
        <dgm:presLayoutVars>
          <dgm:chMax/>
          <dgm:chPref/>
          <dgm:dir/>
          <dgm:animLvl val="lvl"/>
        </dgm:presLayoutVars>
      </dgm:prSet>
      <dgm:spPr/>
    </dgm:pt>
    <dgm:pt modelId="{A51C023A-C461-4231-B850-32930E0A9738}" type="pres">
      <dgm:prSet presAssocID="{E1B49D7C-95D1-47FD-8D44-FAECF2961C4D}" presName="composite" presStyleCnt="0"/>
      <dgm:spPr/>
    </dgm:pt>
    <dgm:pt modelId="{6D1AF2B4-21E0-46C6-B229-FB5587C38BC2}" type="pres">
      <dgm:prSet presAssocID="{E1B49D7C-95D1-47FD-8D44-FAECF2961C4D}" presName="bentUpArrow1" presStyleLbl="alignImgPlace1" presStyleIdx="0" presStyleCnt="1"/>
      <dgm:spPr/>
    </dgm:pt>
    <dgm:pt modelId="{7AA81F4E-E4EF-4019-8D4A-2075F93D053E}" type="pres">
      <dgm:prSet presAssocID="{E1B49D7C-95D1-47FD-8D44-FAECF2961C4D}" presName="ParentText" presStyleLbl="node1" presStyleIdx="0" presStyleCnt="2">
        <dgm:presLayoutVars>
          <dgm:chMax val="1"/>
          <dgm:chPref val="1"/>
          <dgm:bulletEnabled val="1"/>
        </dgm:presLayoutVars>
      </dgm:prSet>
      <dgm:spPr/>
    </dgm:pt>
    <dgm:pt modelId="{AE7E581F-445E-4414-B666-D22C6169E1A2}" type="pres">
      <dgm:prSet presAssocID="{E1B49D7C-95D1-47FD-8D44-FAECF2961C4D}" presName="ChildText" presStyleLbl="revTx" presStyleIdx="0" presStyleCnt="2">
        <dgm:presLayoutVars>
          <dgm:chMax val="0"/>
          <dgm:chPref val="0"/>
          <dgm:bulletEnabled val="1"/>
        </dgm:presLayoutVars>
      </dgm:prSet>
      <dgm:spPr/>
    </dgm:pt>
    <dgm:pt modelId="{E336B7FB-E72B-45FC-8ED3-8B799DFBFA33}" type="pres">
      <dgm:prSet presAssocID="{055DC6F0-0080-48AB-B595-6FCF9ADA9A52}" presName="sibTrans" presStyleCnt="0"/>
      <dgm:spPr/>
    </dgm:pt>
    <dgm:pt modelId="{CE173298-A3EE-4EC8-A6EE-CCC5CF679269}" type="pres">
      <dgm:prSet presAssocID="{949B1AC6-4A04-4A4C-A14E-54031F93D413}" presName="composite" presStyleCnt="0"/>
      <dgm:spPr/>
    </dgm:pt>
    <dgm:pt modelId="{CD844B94-6157-46FE-931E-48A7132023DB}" type="pres">
      <dgm:prSet presAssocID="{949B1AC6-4A04-4A4C-A14E-54031F93D413}" presName="ParentText" presStyleLbl="node1" presStyleIdx="1" presStyleCnt="2">
        <dgm:presLayoutVars>
          <dgm:chMax val="1"/>
          <dgm:chPref val="1"/>
          <dgm:bulletEnabled val="1"/>
        </dgm:presLayoutVars>
      </dgm:prSet>
      <dgm:spPr/>
    </dgm:pt>
    <dgm:pt modelId="{13A90C8E-6C73-4C5B-B2C2-185E8779BAF9}" type="pres">
      <dgm:prSet presAssocID="{949B1AC6-4A04-4A4C-A14E-54031F93D413}" presName="FinalChildText" presStyleLbl="revTx" presStyleIdx="1" presStyleCnt="2">
        <dgm:presLayoutVars>
          <dgm:chMax val="0"/>
          <dgm:chPref val="0"/>
          <dgm:bulletEnabled val="1"/>
        </dgm:presLayoutVars>
      </dgm:prSet>
      <dgm:spPr/>
    </dgm:pt>
  </dgm:ptLst>
  <dgm:cxnLst>
    <dgm:cxn modelId="{2B0D3218-EEBF-4679-A816-A79B8300D2B6}" type="presOf" srcId="{0098025A-064C-4D94-9F2D-E9E40FFD832F}" destId="{13A90C8E-6C73-4C5B-B2C2-185E8779BAF9}" srcOrd="0" destOrd="2" presId="urn:microsoft.com/office/officeart/2005/8/layout/StepDownProcess"/>
    <dgm:cxn modelId="{17FFB622-177C-4C8B-AB28-3640B0E7F5E3}" type="presOf" srcId="{949B1AC6-4A04-4A4C-A14E-54031F93D413}" destId="{CD844B94-6157-46FE-931E-48A7132023DB}" srcOrd="0" destOrd="0" presId="urn:microsoft.com/office/officeart/2005/8/layout/StepDownProcess"/>
    <dgm:cxn modelId="{E98AA423-A846-4583-88A1-72171E17779B}" srcId="{2D67FF80-4936-42E4-9153-B5E1EF27C2EF}" destId="{E1B49D7C-95D1-47FD-8D44-FAECF2961C4D}" srcOrd="0" destOrd="0" parTransId="{74C363AB-5594-4507-86F9-1E51F6315B27}" sibTransId="{055DC6F0-0080-48AB-B595-6FCF9ADA9A52}"/>
    <dgm:cxn modelId="{4D2D353A-88FF-4A95-98AC-76FA68E7CC8D}" srcId="{2D67FF80-4936-42E4-9153-B5E1EF27C2EF}" destId="{949B1AC6-4A04-4A4C-A14E-54031F93D413}" srcOrd="1" destOrd="0" parTransId="{855F5203-FD64-471A-A289-9625B229B6BF}" sibTransId="{CD52A6EE-79C0-43C6-A344-28AC0C5AD058}"/>
    <dgm:cxn modelId="{42A9DF6F-D5EA-46CD-AC8A-7FCC576C7E7A}" srcId="{E1B49D7C-95D1-47FD-8D44-FAECF2961C4D}" destId="{DD5F4AED-02E3-4615-AD5F-7610C54E4C27}" srcOrd="2" destOrd="0" parTransId="{E90B604C-4D17-4F3B-A333-435C93BA9173}" sibTransId="{C8EB2843-4870-4F4E-82E4-AFE27B38D7EA}"/>
    <dgm:cxn modelId="{D54A2B7E-327A-4095-9409-8F3A51145A14}" type="presOf" srcId="{2D67FF80-4936-42E4-9153-B5E1EF27C2EF}" destId="{D8F9DAC7-6A4C-4F7B-B3A4-BE7987F9EA7F}" srcOrd="0" destOrd="0" presId="urn:microsoft.com/office/officeart/2005/8/layout/StepDownProcess"/>
    <dgm:cxn modelId="{5AAD2687-2E97-4A5D-8FEB-28726549B968}" type="presOf" srcId="{AFDA8FFF-347F-4C1D-B121-EE7211AB5EDB}" destId="{13A90C8E-6C73-4C5B-B2C2-185E8779BAF9}" srcOrd="0" destOrd="0" presId="urn:microsoft.com/office/officeart/2005/8/layout/StepDownProcess"/>
    <dgm:cxn modelId="{BB21728B-57D7-4AE3-B67E-BBC1FC742D9C}" type="presOf" srcId="{DD5F4AED-02E3-4615-AD5F-7610C54E4C27}" destId="{AE7E581F-445E-4414-B666-D22C6169E1A2}" srcOrd="0" destOrd="2" presId="urn:microsoft.com/office/officeart/2005/8/layout/StepDownProcess"/>
    <dgm:cxn modelId="{999D9B93-0E28-48E6-9745-C99E2573584A}" srcId="{949B1AC6-4A04-4A4C-A14E-54031F93D413}" destId="{E02829EE-7D04-4DAC-B4B0-D5196FA04343}" srcOrd="1" destOrd="0" parTransId="{09132AE6-FC69-4B54-802F-169E94C3F94E}" sibTransId="{365722ED-B737-4E83-9891-26A8F73F2F59}"/>
    <dgm:cxn modelId="{58335A9A-94AD-4F08-B54A-2C03BEF7B226}" type="presOf" srcId="{9C060D1E-5250-44F1-99A4-4743149F5290}" destId="{AE7E581F-445E-4414-B666-D22C6169E1A2}" srcOrd="0" destOrd="0" presId="urn:microsoft.com/office/officeart/2005/8/layout/StepDownProcess"/>
    <dgm:cxn modelId="{F66E869D-A839-4E42-85E4-574725A81656}" type="presOf" srcId="{E02829EE-7D04-4DAC-B4B0-D5196FA04343}" destId="{13A90C8E-6C73-4C5B-B2C2-185E8779BAF9}" srcOrd="0" destOrd="1" presId="urn:microsoft.com/office/officeart/2005/8/layout/StepDownProcess"/>
    <dgm:cxn modelId="{219CC7A3-A095-4FCD-85E4-A9135527A9ED}" srcId="{949B1AC6-4A04-4A4C-A14E-54031F93D413}" destId="{0098025A-064C-4D94-9F2D-E9E40FFD832F}" srcOrd="2" destOrd="0" parTransId="{D28CB078-4348-49B5-807B-1ED74758240B}" sibTransId="{E1B1FBEB-B6DF-4971-AD13-8A205B9D0279}"/>
    <dgm:cxn modelId="{52C6FBAC-4661-4E4B-8BC8-AA394180499F}" type="presOf" srcId="{B7486238-AADA-4227-8292-D41C3C8C7847}" destId="{AE7E581F-445E-4414-B666-D22C6169E1A2}" srcOrd="0" destOrd="1" presId="urn:microsoft.com/office/officeart/2005/8/layout/StepDownProcess"/>
    <dgm:cxn modelId="{C097B2BC-0FF4-42E5-9966-F32D389B493B}" type="presOf" srcId="{E1B49D7C-95D1-47FD-8D44-FAECF2961C4D}" destId="{7AA81F4E-E4EF-4019-8D4A-2075F93D053E}" srcOrd="0" destOrd="0" presId="urn:microsoft.com/office/officeart/2005/8/layout/StepDownProcess"/>
    <dgm:cxn modelId="{6DC4E5CD-DAED-4376-BB1D-1FEAF2D4B35F}" srcId="{E1B49D7C-95D1-47FD-8D44-FAECF2961C4D}" destId="{9C060D1E-5250-44F1-99A4-4743149F5290}" srcOrd="0" destOrd="0" parTransId="{D8E9B636-3E7E-4747-A195-783C9F1228BB}" sibTransId="{41DA832C-444D-419A-9EDB-4FF234366838}"/>
    <dgm:cxn modelId="{9F5A4BCE-0D0D-4172-9808-6CBC4DB9E75B}" srcId="{949B1AC6-4A04-4A4C-A14E-54031F93D413}" destId="{AFDA8FFF-347F-4C1D-B121-EE7211AB5EDB}" srcOrd="0" destOrd="0" parTransId="{D6A29C03-6393-4415-8C9E-2F6C045431FE}" sibTransId="{AFC71E83-1BE6-44BF-8C80-F3F97473B825}"/>
    <dgm:cxn modelId="{79CD47FF-65BD-4BC6-9DAE-B70C5F8E5682}" srcId="{E1B49D7C-95D1-47FD-8D44-FAECF2961C4D}" destId="{B7486238-AADA-4227-8292-D41C3C8C7847}" srcOrd="1" destOrd="0" parTransId="{6848352A-AE16-46FF-B4BA-363E72054911}" sibTransId="{1DC2F1BB-B22A-4265-A7C0-936BA2B72310}"/>
    <dgm:cxn modelId="{C09BC878-C8BB-4ADB-AAB2-3BDDE3837182}" type="presParOf" srcId="{D8F9DAC7-6A4C-4F7B-B3A4-BE7987F9EA7F}" destId="{A51C023A-C461-4231-B850-32930E0A9738}" srcOrd="0" destOrd="0" presId="urn:microsoft.com/office/officeart/2005/8/layout/StepDownProcess"/>
    <dgm:cxn modelId="{564B2F3B-A0DA-4BB3-9E42-04BBA1B79084}" type="presParOf" srcId="{A51C023A-C461-4231-B850-32930E0A9738}" destId="{6D1AF2B4-21E0-46C6-B229-FB5587C38BC2}" srcOrd="0" destOrd="0" presId="urn:microsoft.com/office/officeart/2005/8/layout/StepDownProcess"/>
    <dgm:cxn modelId="{E384199C-F985-40ED-8B1E-9FA951F0B30F}" type="presParOf" srcId="{A51C023A-C461-4231-B850-32930E0A9738}" destId="{7AA81F4E-E4EF-4019-8D4A-2075F93D053E}" srcOrd="1" destOrd="0" presId="urn:microsoft.com/office/officeart/2005/8/layout/StepDownProcess"/>
    <dgm:cxn modelId="{B1FC60CE-DB2F-428F-A5FC-2DBD9F76CEA0}" type="presParOf" srcId="{A51C023A-C461-4231-B850-32930E0A9738}" destId="{AE7E581F-445E-4414-B666-D22C6169E1A2}" srcOrd="2" destOrd="0" presId="urn:microsoft.com/office/officeart/2005/8/layout/StepDownProcess"/>
    <dgm:cxn modelId="{E4FD9487-230D-454A-AF82-F91659529980}" type="presParOf" srcId="{D8F9DAC7-6A4C-4F7B-B3A4-BE7987F9EA7F}" destId="{E336B7FB-E72B-45FC-8ED3-8B799DFBFA33}" srcOrd="1" destOrd="0" presId="urn:microsoft.com/office/officeart/2005/8/layout/StepDownProcess"/>
    <dgm:cxn modelId="{52693A85-79C9-4F5F-948D-D463285FD038}" type="presParOf" srcId="{D8F9DAC7-6A4C-4F7B-B3A4-BE7987F9EA7F}" destId="{CE173298-A3EE-4EC8-A6EE-CCC5CF679269}" srcOrd="2" destOrd="0" presId="urn:microsoft.com/office/officeart/2005/8/layout/StepDownProcess"/>
    <dgm:cxn modelId="{114C12B9-BF1E-43D9-9471-8D2170AA7D57}" type="presParOf" srcId="{CE173298-A3EE-4EC8-A6EE-CCC5CF679269}" destId="{CD844B94-6157-46FE-931E-48A7132023DB}" srcOrd="0" destOrd="0" presId="urn:microsoft.com/office/officeart/2005/8/layout/StepDownProcess"/>
    <dgm:cxn modelId="{5E7939A0-4F62-4DC5-B03E-1E1954F7DF04}" type="presParOf" srcId="{CE173298-A3EE-4EC8-A6EE-CCC5CF679269}" destId="{13A90C8E-6C73-4C5B-B2C2-185E8779BAF9}" srcOrd="1"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8A6B794-7A9B-4100-B63E-11746201ABE9}"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US"/>
        </a:p>
      </dgm:t>
    </dgm:pt>
    <dgm:pt modelId="{07276E75-2B20-4F12-B93F-76394A3718A6}">
      <dgm:prSet phldrT="[Texto]"/>
      <dgm:spPr/>
      <dgm:t>
        <a:bodyPr/>
        <a:lstStyle/>
        <a:p>
          <a:r>
            <a:rPr lang="en-US" dirty="0"/>
            <a:t>Difficulties</a:t>
          </a:r>
        </a:p>
      </dgm:t>
    </dgm:pt>
    <dgm:pt modelId="{9584A68F-F500-4883-A4D6-E4AAC316A41D}" type="parTrans" cxnId="{7DFC034B-6D64-4FFA-8C37-D31834CCB76A}">
      <dgm:prSet/>
      <dgm:spPr/>
      <dgm:t>
        <a:bodyPr/>
        <a:lstStyle/>
        <a:p>
          <a:endParaRPr lang="en-US"/>
        </a:p>
      </dgm:t>
    </dgm:pt>
    <dgm:pt modelId="{CE81C04E-F5DD-478A-800C-B30FF009FFFE}" type="sibTrans" cxnId="{7DFC034B-6D64-4FFA-8C37-D31834CCB76A}">
      <dgm:prSet/>
      <dgm:spPr/>
      <dgm:t>
        <a:bodyPr/>
        <a:lstStyle/>
        <a:p>
          <a:endParaRPr lang="en-US"/>
        </a:p>
      </dgm:t>
    </dgm:pt>
    <dgm:pt modelId="{C670DC41-194B-47A4-A647-CDCAE771863A}">
      <dgm:prSet phldrT="[Texto]"/>
      <dgm:spPr/>
      <dgm:t>
        <a:bodyPr/>
        <a:lstStyle/>
        <a:p>
          <a:r>
            <a:rPr lang="en-US" dirty="0"/>
            <a:t>Engagement </a:t>
          </a:r>
        </a:p>
      </dgm:t>
    </dgm:pt>
    <dgm:pt modelId="{ECB3162F-DBD4-4D69-96D3-011DC5DD85C1}" type="parTrans" cxnId="{86F44052-466A-4232-95B4-AC015422F87F}">
      <dgm:prSet/>
      <dgm:spPr/>
      <dgm:t>
        <a:bodyPr/>
        <a:lstStyle/>
        <a:p>
          <a:endParaRPr lang="en-US"/>
        </a:p>
      </dgm:t>
    </dgm:pt>
    <dgm:pt modelId="{2D17FD66-6514-4673-945E-2D41AD3FD084}" type="sibTrans" cxnId="{86F44052-466A-4232-95B4-AC015422F87F}">
      <dgm:prSet/>
      <dgm:spPr/>
      <dgm:t>
        <a:bodyPr/>
        <a:lstStyle/>
        <a:p>
          <a:endParaRPr lang="en-US"/>
        </a:p>
      </dgm:t>
    </dgm:pt>
    <dgm:pt modelId="{15245E12-A7D6-4D0F-8682-A900CBC12F65}">
      <dgm:prSet phldrT="[Texto]"/>
      <dgm:spPr/>
      <dgm:t>
        <a:bodyPr/>
        <a:lstStyle/>
        <a:p>
          <a:r>
            <a:rPr lang="en-US" dirty="0"/>
            <a:t>Instructional design: Sequencing</a:t>
          </a:r>
        </a:p>
      </dgm:t>
    </dgm:pt>
    <dgm:pt modelId="{6D43BC58-5210-490F-9AFE-20912B3DB79D}" type="parTrans" cxnId="{D2FDF1BB-1379-4563-81A6-DF30E6465B66}">
      <dgm:prSet/>
      <dgm:spPr/>
      <dgm:t>
        <a:bodyPr/>
        <a:lstStyle/>
        <a:p>
          <a:endParaRPr lang="en-US"/>
        </a:p>
      </dgm:t>
    </dgm:pt>
    <dgm:pt modelId="{9CFD3C4C-C33B-456B-95C2-92F14CCEF824}" type="sibTrans" cxnId="{D2FDF1BB-1379-4563-81A6-DF30E6465B66}">
      <dgm:prSet/>
      <dgm:spPr/>
      <dgm:t>
        <a:bodyPr/>
        <a:lstStyle/>
        <a:p>
          <a:endParaRPr lang="en-US"/>
        </a:p>
      </dgm:t>
    </dgm:pt>
    <dgm:pt modelId="{9A5FAAB9-741D-4226-9624-CC8553AAAF74}">
      <dgm:prSet phldrT="[Texto]"/>
      <dgm:spPr/>
      <dgm:t>
        <a:bodyPr/>
        <a:lstStyle/>
        <a:p>
          <a:r>
            <a:rPr lang="en-US" dirty="0"/>
            <a:t>Adaptation to BL</a:t>
          </a:r>
        </a:p>
      </dgm:t>
    </dgm:pt>
    <dgm:pt modelId="{5683BA6D-1ED4-44CD-9F16-D3DD2EEB2DA6}" type="parTrans" cxnId="{0839CD84-033A-42E0-AEAB-1C0C3D4B00C0}">
      <dgm:prSet/>
      <dgm:spPr/>
      <dgm:t>
        <a:bodyPr/>
        <a:lstStyle/>
        <a:p>
          <a:endParaRPr lang="en-US"/>
        </a:p>
      </dgm:t>
    </dgm:pt>
    <dgm:pt modelId="{18FD5D48-BA57-4874-A8B9-C3593FDAEC34}" type="sibTrans" cxnId="{0839CD84-033A-42E0-AEAB-1C0C3D4B00C0}">
      <dgm:prSet/>
      <dgm:spPr/>
      <dgm:t>
        <a:bodyPr/>
        <a:lstStyle/>
        <a:p>
          <a:endParaRPr lang="en-US"/>
        </a:p>
      </dgm:t>
    </dgm:pt>
    <dgm:pt modelId="{04731675-9410-40C2-96F3-E61536E7C29E}" type="pres">
      <dgm:prSet presAssocID="{28A6B794-7A9B-4100-B63E-11746201ABE9}" presName="cycle" presStyleCnt="0">
        <dgm:presLayoutVars>
          <dgm:chMax val="1"/>
          <dgm:dir/>
          <dgm:animLvl val="ctr"/>
          <dgm:resizeHandles val="exact"/>
        </dgm:presLayoutVars>
      </dgm:prSet>
      <dgm:spPr/>
    </dgm:pt>
    <dgm:pt modelId="{3C1B8021-D4AE-4E50-98F0-69ACDA76BBD4}" type="pres">
      <dgm:prSet presAssocID="{07276E75-2B20-4F12-B93F-76394A3718A6}" presName="centerShape" presStyleLbl="node0" presStyleIdx="0" presStyleCnt="1"/>
      <dgm:spPr/>
    </dgm:pt>
    <dgm:pt modelId="{B537F4E5-F692-4B9C-A3D8-6D0F0FC354F3}" type="pres">
      <dgm:prSet presAssocID="{ECB3162F-DBD4-4D69-96D3-011DC5DD85C1}" presName="parTrans" presStyleLbl="bgSibTrans2D1" presStyleIdx="0" presStyleCnt="3"/>
      <dgm:spPr/>
    </dgm:pt>
    <dgm:pt modelId="{2F4A19D4-146A-4D44-A6D7-E9925DE564F6}" type="pres">
      <dgm:prSet presAssocID="{C670DC41-194B-47A4-A647-CDCAE771863A}" presName="node" presStyleLbl="node1" presStyleIdx="0" presStyleCnt="3">
        <dgm:presLayoutVars>
          <dgm:bulletEnabled val="1"/>
        </dgm:presLayoutVars>
      </dgm:prSet>
      <dgm:spPr/>
    </dgm:pt>
    <dgm:pt modelId="{DA27546C-AE2F-43CE-8DC4-CE0AB294C6A6}" type="pres">
      <dgm:prSet presAssocID="{6D43BC58-5210-490F-9AFE-20912B3DB79D}" presName="parTrans" presStyleLbl="bgSibTrans2D1" presStyleIdx="1" presStyleCnt="3"/>
      <dgm:spPr/>
    </dgm:pt>
    <dgm:pt modelId="{204E4BA8-5709-44B3-942A-5619B2B0A23A}" type="pres">
      <dgm:prSet presAssocID="{15245E12-A7D6-4D0F-8682-A900CBC12F65}" presName="node" presStyleLbl="node1" presStyleIdx="1" presStyleCnt="3">
        <dgm:presLayoutVars>
          <dgm:bulletEnabled val="1"/>
        </dgm:presLayoutVars>
      </dgm:prSet>
      <dgm:spPr/>
    </dgm:pt>
    <dgm:pt modelId="{36C764B2-AFAA-46B6-8F67-E2F318154D9E}" type="pres">
      <dgm:prSet presAssocID="{5683BA6D-1ED4-44CD-9F16-D3DD2EEB2DA6}" presName="parTrans" presStyleLbl="bgSibTrans2D1" presStyleIdx="2" presStyleCnt="3"/>
      <dgm:spPr/>
    </dgm:pt>
    <dgm:pt modelId="{3E39B4C1-4196-460D-9988-3EED9324272D}" type="pres">
      <dgm:prSet presAssocID="{9A5FAAB9-741D-4226-9624-CC8553AAAF74}" presName="node" presStyleLbl="node1" presStyleIdx="2" presStyleCnt="3">
        <dgm:presLayoutVars>
          <dgm:bulletEnabled val="1"/>
        </dgm:presLayoutVars>
      </dgm:prSet>
      <dgm:spPr/>
    </dgm:pt>
  </dgm:ptLst>
  <dgm:cxnLst>
    <dgm:cxn modelId="{E1C98D0C-DCC7-4F45-AC27-5DC022B050E9}" type="presOf" srcId="{6D43BC58-5210-490F-9AFE-20912B3DB79D}" destId="{DA27546C-AE2F-43CE-8DC4-CE0AB294C6A6}" srcOrd="0" destOrd="0" presId="urn:microsoft.com/office/officeart/2005/8/layout/radial4"/>
    <dgm:cxn modelId="{DA628C31-DE68-914B-85F7-75BC6F4DDEAF}" type="presOf" srcId="{ECB3162F-DBD4-4D69-96D3-011DC5DD85C1}" destId="{B537F4E5-F692-4B9C-A3D8-6D0F0FC354F3}" srcOrd="0" destOrd="0" presId="urn:microsoft.com/office/officeart/2005/8/layout/radial4"/>
    <dgm:cxn modelId="{B6C6E343-31A5-A84A-B827-6FA1AF93EFF6}" type="presOf" srcId="{5683BA6D-1ED4-44CD-9F16-D3DD2EEB2DA6}" destId="{36C764B2-AFAA-46B6-8F67-E2F318154D9E}" srcOrd="0" destOrd="0" presId="urn:microsoft.com/office/officeart/2005/8/layout/radial4"/>
    <dgm:cxn modelId="{7DFC034B-6D64-4FFA-8C37-D31834CCB76A}" srcId="{28A6B794-7A9B-4100-B63E-11746201ABE9}" destId="{07276E75-2B20-4F12-B93F-76394A3718A6}" srcOrd="0" destOrd="0" parTransId="{9584A68F-F500-4883-A4D6-E4AAC316A41D}" sibTransId="{CE81C04E-F5DD-478A-800C-B30FF009FFFE}"/>
    <dgm:cxn modelId="{86F44052-466A-4232-95B4-AC015422F87F}" srcId="{07276E75-2B20-4F12-B93F-76394A3718A6}" destId="{C670DC41-194B-47A4-A647-CDCAE771863A}" srcOrd="0" destOrd="0" parTransId="{ECB3162F-DBD4-4D69-96D3-011DC5DD85C1}" sibTransId="{2D17FD66-6514-4673-945E-2D41AD3FD084}"/>
    <dgm:cxn modelId="{6841F153-50B5-3B4F-B5D1-E1C52F374C55}" type="presOf" srcId="{07276E75-2B20-4F12-B93F-76394A3718A6}" destId="{3C1B8021-D4AE-4E50-98F0-69ACDA76BBD4}" srcOrd="0" destOrd="0" presId="urn:microsoft.com/office/officeart/2005/8/layout/radial4"/>
    <dgm:cxn modelId="{A5454284-685F-1C47-925E-6609510D0AA4}" type="presOf" srcId="{C670DC41-194B-47A4-A647-CDCAE771863A}" destId="{2F4A19D4-146A-4D44-A6D7-E9925DE564F6}" srcOrd="0" destOrd="0" presId="urn:microsoft.com/office/officeart/2005/8/layout/radial4"/>
    <dgm:cxn modelId="{0839CD84-033A-42E0-AEAB-1C0C3D4B00C0}" srcId="{07276E75-2B20-4F12-B93F-76394A3718A6}" destId="{9A5FAAB9-741D-4226-9624-CC8553AAAF74}" srcOrd="2" destOrd="0" parTransId="{5683BA6D-1ED4-44CD-9F16-D3DD2EEB2DA6}" sibTransId="{18FD5D48-BA57-4874-A8B9-C3593FDAEC34}"/>
    <dgm:cxn modelId="{D8309096-A17B-7044-AC4B-62DDD5394FE2}" type="presOf" srcId="{28A6B794-7A9B-4100-B63E-11746201ABE9}" destId="{04731675-9410-40C2-96F3-E61536E7C29E}" srcOrd="0" destOrd="0" presId="urn:microsoft.com/office/officeart/2005/8/layout/radial4"/>
    <dgm:cxn modelId="{AF937DA6-CE41-8448-B558-00A3706B99F5}" type="presOf" srcId="{15245E12-A7D6-4D0F-8682-A900CBC12F65}" destId="{204E4BA8-5709-44B3-942A-5619B2B0A23A}" srcOrd="0" destOrd="0" presId="urn:microsoft.com/office/officeart/2005/8/layout/radial4"/>
    <dgm:cxn modelId="{D2FDF1BB-1379-4563-81A6-DF30E6465B66}" srcId="{07276E75-2B20-4F12-B93F-76394A3718A6}" destId="{15245E12-A7D6-4D0F-8682-A900CBC12F65}" srcOrd="1" destOrd="0" parTransId="{6D43BC58-5210-490F-9AFE-20912B3DB79D}" sibTransId="{9CFD3C4C-C33B-456B-95C2-92F14CCEF824}"/>
    <dgm:cxn modelId="{3E34C8D0-BF9B-0D49-8984-96735DC8C91D}" type="presOf" srcId="{9A5FAAB9-741D-4226-9624-CC8553AAAF74}" destId="{3E39B4C1-4196-460D-9988-3EED9324272D}" srcOrd="0" destOrd="0" presId="urn:microsoft.com/office/officeart/2005/8/layout/radial4"/>
    <dgm:cxn modelId="{D037A88E-3A69-B542-B0AF-667D4FCDABE5}" type="presParOf" srcId="{04731675-9410-40C2-96F3-E61536E7C29E}" destId="{3C1B8021-D4AE-4E50-98F0-69ACDA76BBD4}" srcOrd="0" destOrd="0" presId="urn:microsoft.com/office/officeart/2005/8/layout/radial4"/>
    <dgm:cxn modelId="{DB085CF9-6A17-A046-9062-62437FE3C093}" type="presParOf" srcId="{04731675-9410-40C2-96F3-E61536E7C29E}" destId="{B537F4E5-F692-4B9C-A3D8-6D0F0FC354F3}" srcOrd="1" destOrd="0" presId="urn:microsoft.com/office/officeart/2005/8/layout/radial4"/>
    <dgm:cxn modelId="{09883BB7-F4AD-F042-ACBC-7609B211048D}" type="presParOf" srcId="{04731675-9410-40C2-96F3-E61536E7C29E}" destId="{2F4A19D4-146A-4D44-A6D7-E9925DE564F6}" srcOrd="2" destOrd="0" presId="urn:microsoft.com/office/officeart/2005/8/layout/radial4"/>
    <dgm:cxn modelId="{276D830E-08DF-A042-88CC-969D7090C784}" type="presParOf" srcId="{04731675-9410-40C2-96F3-E61536E7C29E}" destId="{DA27546C-AE2F-43CE-8DC4-CE0AB294C6A6}" srcOrd="3" destOrd="0" presId="urn:microsoft.com/office/officeart/2005/8/layout/radial4"/>
    <dgm:cxn modelId="{C27D941F-68D1-784A-A02C-4E3E60BD5EA2}" type="presParOf" srcId="{04731675-9410-40C2-96F3-E61536E7C29E}" destId="{204E4BA8-5709-44B3-942A-5619B2B0A23A}" srcOrd="4" destOrd="0" presId="urn:microsoft.com/office/officeart/2005/8/layout/radial4"/>
    <dgm:cxn modelId="{7A36CE93-7A37-6245-9353-40AB50BFC65D}" type="presParOf" srcId="{04731675-9410-40C2-96F3-E61536E7C29E}" destId="{36C764B2-AFAA-46B6-8F67-E2F318154D9E}" srcOrd="5" destOrd="0" presId="urn:microsoft.com/office/officeart/2005/8/layout/radial4"/>
    <dgm:cxn modelId="{BCBCDA2A-B2C5-E94B-9A9D-4CCAC188A061}" type="presParOf" srcId="{04731675-9410-40C2-96F3-E61536E7C29E}" destId="{3E39B4C1-4196-460D-9988-3EED9324272D}"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C6B207-CE81-4CFD-93BE-B8718D82003D}">
      <dsp:nvSpPr>
        <dsp:cNvPr id="0" name=""/>
        <dsp:cNvSpPr/>
      </dsp:nvSpPr>
      <dsp:spPr>
        <a:xfrm>
          <a:off x="3497" y="1824"/>
          <a:ext cx="2821738" cy="18991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ES" sz="2800" kern="1200" dirty="0">
              <a:solidFill>
                <a:schemeClr val="tx2"/>
              </a:solidFill>
            </a:rPr>
            <a:t>		 </a:t>
          </a:r>
          <a:r>
            <a:rPr lang="en-AU" sz="2800" kern="1200" dirty="0">
              <a:solidFill>
                <a:schemeClr val="tx2"/>
              </a:solidFill>
            </a:rPr>
            <a:t>Activity level</a:t>
          </a:r>
          <a:endParaRPr lang="es-ES" sz="2800" kern="1200" dirty="0">
            <a:solidFill>
              <a:schemeClr val="tx2"/>
            </a:solidFill>
          </a:endParaRPr>
        </a:p>
        <a:p>
          <a:pPr algn="ctr">
            <a:spcBef>
              <a:spcPct val="0"/>
            </a:spcBef>
            <a:buNone/>
          </a:pPr>
          <a:endParaRPr lang="es-ES" sz="2800" kern="1200" dirty="0"/>
        </a:p>
      </dsp:txBody>
      <dsp:txXfrm>
        <a:off x="59120" y="57447"/>
        <a:ext cx="2710492" cy="1787862"/>
      </dsp:txXfrm>
    </dsp:sp>
    <dsp:sp modelId="{42829B83-B8C1-426F-9CDA-C830819BEDB4}">
      <dsp:nvSpPr>
        <dsp:cNvPr id="0" name=""/>
        <dsp:cNvSpPr/>
      </dsp:nvSpPr>
      <dsp:spPr>
        <a:xfrm>
          <a:off x="3497" y="2096368"/>
          <a:ext cx="1354001" cy="18991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AU" sz="1100" kern="1200" dirty="0"/>
            <a:t>Occurs when the blend contains a learning activity that is composed of both F2F (face-to-face) and computer-mediated elements.</a:t>
          </a:r>
          <a:endParaRPr lang="es-ES" sz="1100" kern="1200" dirty="0"/>
        </a:p>
      </dsp:txBody>
      <dsp:txXfrm>
        <a:off x="43154" y="2136025"/>
        <a:ext cx="1274687" cy="1819794"/>
      </dsp:txXfrm>
    </dsp:sp>
    <dsp:sp modelId="{DF8DA44B-6009-46F6-A213-A4F2C1F8BC49}">
      <dsp:nvSpPr>
        <dsp:cNvPr id="0" name=""/>
        <dsp:cNvSpPr/>
      </dsp:nvSpPr>
      <dsp:spPr>
        <a:xfrm>
          <a:off x="1471234" y="2096368"/>
          <a:ext cx="1354001" cy="18991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AU" sz="900" kern="1200" dirty="0"/>
            <a:t>Key feature: The role of the designer</a:t>
          </a:r>
          <a:r>
            <a:rPr lang="en-AU" sz="900" kern="1200" dirty="0">
              <a:sym typeface="Wingdings" panose="05000000000000000000" pitchFamily="2" charset="2"/>
            </a:rPr>
            <a:t> selecting and sequencing</a:t>
          </a:r>
          <a:r>
            <a:rPr lang="en-AU" sz="900" kern="1200" dirty="0"/>
            <a:t> pedagogical and technological components (e.g., mixed reality, computer-mediated communication [CMC], mobile technologies) to create an authentic learning experience.</a:t>
          </a:r>
          <a:endParaRPr lang="es-ES" sz="900" kern="1200" dirty="0"/>
        </a:p>
      </dsp:txBody>
      <dsp:txXfrm>
        <a:off x="1510891" y="2136025"/>
        <a:ext cx="1274687" cy="1819794"/>
      </dsp:txXfrm>
    </dsp:sp>
    <dsp:sp modelId="{3B48ED89-5855-4240-8CFB-1120AD9D9B01}">
      <dsp:nvSpPr>
        <dsp:cNvPr id="0" name=""/>
        <dsp:cNvSpPr/>
      </dsp:nvSpPr>
      <dsp:spPr>
        <a:xfrm>
          <a:off x="3052707" y="1824"/>
          <a:ext cx="4289475" cy="18991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kern="1200" dirty="0" err="1">
              <a:solidFill>
                <a:schemeClr val="tx2"/>
              </a:solidFill>
            </a:rPr>
            <a:t>Course</a:t>
          </a:r>
          <a:r>
            <a:rPr lang="es-ES" sz="2800" kern="1200" dirty="0">
              <a:solidFill>
                <a:schemeClr val="tx2"/>
              </a:solidFill>
            </a:rPr>
            <a:t> </a:t>
          </a:r>
          <a:r>
            <a:rPr lang="es-ES" sz="2800" kern="1200" dirty="0" err="1">
              <a:solidFill>
                <a:schemeClr val="tx2"/>
              </a:solidFill>
            </a:rPr>
            <a:t>level</a:t>
          </a:r>
          <a:endParaRPr lang="es-ES" sz="2800" kern="1200" dirty="0">
            <a:solidFill>
              <a:schemeClr val="tx2"/>
            </a:solidFill>
          </a:endParaRPr>
        </a:p>
      </dsp:txBody>
      <dsp:txXfrm>
        <a:off x="3108330" y="57447"/>
        <a:ext cx="4178229" cy="1787862"/>
      </dsp:txXfrm>
    </dsp:sp>
    <dsp:sp modelId="{9897C85A-CDD4-4C69-8955-BA4762C57100}">
      <dsp:nvSpPr>
        <dsp:cNvPr id="0" name=""/>
        <dsp:cNvSpPr/>
      </dsp:nvSpPr>
      <dsp:spPr>
        <a:xfrm>
          <a:off x="3052707" y="2096368"/>
          <a:ext cx="1354001" cy="18991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AU" sz="1000" kern="1200" dirty="0"/>
            <a:t>There are two commonly used blended options. </a:t>
          </a:r>
          <a:endParaRPr lang="es-CO" sz="1000" kern="1200" dirty="0"/>
        </a:p>
      </dsp:txBody>
      <dsp:txXfrm>
        <a:off x="3092364" y="2136025"/>
        <a:ext cx="1274687" cy="1819794"/>
      </dsp:txXfrm>
    </dsp:sp>
    <dsp:sp modelId="{6B40D073-A465-40C1-872D-1AD1704CFAD8}">
      <dsp:nvSpPr>
        <dsp:cNvPr id="0" name=""/>
        <dsp:cNvSpPr/>
      </dsp:nvSpPr>
      <dsp:spPr>
        <a:xfrm>
          <a:off x="4520444" y="2096368"/>
          <a:ext cx="1354001" cy="18991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AU" sz="1000" kern="1200" dirty="0"/>
            <a:t>a. Learning activities that use computer-mediated and F2F sections that overlap in time.</a:t>
          </a:r>
          <a:endParaRPr lang="es-CO" sz="1000" kern="1200" dirty="0"/>
        </a:p>
      </dsp:txBody>
      <dsp:txXfrm>
        <a:off x="4560101" y="2136025"/>
        <a:ext cx="1274687" cy="1819794"/>
      </dsp:txXfrm>
    </dsp:sp>
    <dsp:sp modelId="{2110EF8A-5294-4A75-BF83-39E1D61BAAF8}">
      <dsp:nvSpPr>
        <dsp:cNvPr id="0" name=""/>
        <dsp:cNvSpPr/>
      </dsp:nvSpPr>
      <dsp:spPr>
        <a:xfrm>
          <a:off x="5988181" y="2096368"/>
          <a:ext cx="1354001" cy="18991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AU" sz="1000" kern="1200" dirty="0"/>
            <a:t>b. Learning activities that are separated in different time blocks, structured chronologically but do not necessarily overlap.</a:t>
          </a:r>
          <a:endParaRPr lang="es-CO" sz="1000" kern="1200" dirty="0"/>
        </a:p>
      </dsp:txBody>
      <dsp:txXfrm>
        <a:off x="6027838" y="2136025"/>
        <a:ext cx="1274687" cy="18197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8ED89-5855-4240-8CFB-1120AD9D9B01}">
      <dsp:nvSpPr>
        <dsp:cNvPr id="0" name=""/>
        <dsp:cNvSpPr/>
      </dsp:nvSpPr>
      <dsp:spPr>
        <a:xfrm>
          <a:off x="2639" y="1824"/>
          <a:ext cx="7340400" cy="1899108"/>
        </a:xfrm>
        <a:prstGeom prst="roundRect">
          <a:avLst>
            <a:gd name="adj" fmla="val 100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kern="1200" dirty="0" err="1">
              <a:solidFill>
                <a:schemeClr val="tx2"/>
              </a:solidFill>
            </a:rPr>
            <a:t>Program</a:t>
          </a:r>
          <a:r>
            <a:rPr lang="es-ES" sz="2800" kern="1200" dirty="0">
              <a:solidFill>
                <a:schemeClr val="tx2"/>
              </a:solidFill>
            </a:rPr>
            <a:t> </a:t>
          </a:r>
          <a:r>
            <a:rPr lang="es-ES" sz="2800" kern="1200" dirty="0" err="1">
              <a:solidFill>
                <a:schemeClr val="tx2"/>
              </a:solidFill>
            </a:rPr>
            <a:t>level</a:t>
          </a:r>
          <a:endParaRPr lang="es-ES" sz="2800" kern="1200" dirty="0">
            <a:solidFill>
              <a:schemeClr val="tx2"/>
            </a:solidFill>
          </a:endParaRPr>
        </a:p>
        <a:p>
          <a:pPr marL="0" lvl="0" indent="0" algn="ctr" defTabSz="1244600">
            <a:lnSpc>
              <a:spcPct val="90000"/>
            </a:lnSpc>
            <a:spcBef>
              <a:spcPct val="0"/>
            </a:spcBef>
            <a:spcAft>
              <a:spcPct val="35000"/>
            </a:spcAft>
            <a:buNone/>
          </a:pPr>
          <a:endParaRPr lang="es-ES" sz="2800" kern="1200" dirty="0"/>
        </a:p>
      </dsp:txBody>
      <dsp:txXfrm>
        <a:off x="58262" y="57447"/>
        <a:ext cx="7229154" cy="1787862"/>
      </dsp:txXfrm>
    </dsp:sp>
    <dsp:sp modelId="{9897C85A-CDD4-4C69-8955-BA4762C57100}">
      <dsp:nvSpPr>
        <dsp:cNvPr id="0" name=""/>
        <dsp:cNvSpPr/>
      </dsp:nvSpPr>
      <dsp:spPr>
        <a:xfrm>
          <a:off x="2639" y="2096368"/>
          <a:ext cx="2317045" cy="1899108"/>
        </a:xfrm>
        <a:prstGeom prst="roundRect">
          <a:avLst>
            <a:gd name="adj" fmla="val 100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dirty="0"/>
            <a:t>More typical at higher education (degree) levels (Graham, Allen, &amp; </a:t>
          </a:r>
          <a:r>
            <a:rPr lang="en-AU" sz="1400" kern="1200" dirty="0" err="1"/>
            <a:t>Ure</a:t>
          </a:r>
          <a:r>
            <a:rPr lang="en-AU" sz="1400" kern="1200" dirty="0"/>
            <a:t>, 2005). </a:t>
          </a:r>
          <a:endParaRPr lang="es-CO" sz="1400" kern="1200" dirty="0"/>
        </a:p>
      </dsp:txBody>
      <dsp:txXfrm>
        <a:off x="58262" y="2151991"/>
        <a:ext cx="2205799" cy="1787862"/>
      </dsp:txXfrm>
    </dsp:sp>
    <dsp:sp modelId="{6B40D073-A465-40C1-872D-1AD1704CFAD8}">
      <dsp:nvSpPr>
        <dsp:cNvPr id="0" name=""/>
        <dsp:cNvSpPr/>
      </dsp:nvSpPr>
      <dsp:spPr>
        <a:xfrm>
          <a:off x="2514317" y="2096368"/>
          <a:ext cx="2317045" cy="1899108"/>
        </a:xfrm>
        <a:prstGeom prst="roundRect">
          <a:avLst>
            <a:gd name="adj" fmla="val 100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dirty="0"/>
            <a:t>The corresponding models of this blend are: Participants choose a mix between F2F courses and online courses, or the course offerings (composed of F2F and online courses) are prearranged by the program. </a:t>
          </a:r>
          <a:endParaRPr lang="es-CO" sz="1400" kern="1200" dirty="0"/>
        </a:p>
      </dsp:txBody>
      <dsp:txXfrm>
        <a:off x="2569940" y="2151991"/>
        <a:ext cx="2205799" cy="1787862"/>
      </dsp:txXfrm>
    </dsp:sp>
    <dsp:sp modelId="{2110EF8A-5294-4A75-BF83-39E1D61BAAF8}">
      <dsp:nvSpPr>
        <dsp:cNvPr id="0" name=""/>
        <dsp:cNvSpPr/>
      </dsp:nvSpPr>
      <dsp:spPr>
        <a:xfrm>
          <a:off x="5025994" y="2096368"/>
          <a:ext cx="2317045" cy="1899108"/>
        </a:xfrm>
        <a:prstGeom prst="roundRect">
          <a:avLst>
            <a:gd name="adj" fmla="val 100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dirty="0"/>
            <a:t>There are numerous degree programs in which students take specified courses on campus and the remainder online.</a:t>
          </a:r>
          <a:endParaRPr lang="es-CO" sz="1400" kern="1200" dirty="0"/>
        </a:p>
      </dsp:txBody>
      <dsp:txXfrm>
        <a:off x="5081617" y="2151991"/>
        <a:ext cx="2205799" cy="17878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F17114-EC3A-4704-98DC-E485FB786639}">
      <dsp:nvSpPr>
        <dsp:cNvPr id="0" name=""/>
        <dsp:cNvSpPr/>
      </dsp:nvSpPr>
      <dsp:spPr>
        <a:xfrm>
          <a:off x="1537790" y="3088322"/>
          <a:ext cx="3033758"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B20E40-BC05-46E6-B57D-CBC6596A17EF}">
      <dsp:nvSpPr>
        <dsp:cNvPr id="0" name=""/>
        <dsp:cNvSpPr/>
      </dsp:nvSpPr>
      <dsp:spPr>
        <a:xfrm>
          <a:off x="1537790" y="975677"/>
          <a:ext cx="3033758"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B9BA34-1034-451E-B325-6B16ADF99AB0}">
      <dsp:nvSpPr>
        <dsp:cNvPr id="0" name=""/>
        <dsp:cNvSpPr/>
      </dsp:nvSpPr>
      <dsp:spPr>
        <a:xfrm>
          <a:off x="152605" y="582269"/>
          <a:ext cx="2770370" cy="289946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F30040-C50C-44D3-A5F9-72254BA63D71}">
      <dsp:nvSpPr>
        <dsp:cNvPr id="0" name=""/>
        <dsp:cNvSpPr/>
      </dsp:nvSpPr>
      <dsp:spPr>
        <a:xfrm>
          <a:off x="456116" y="2136787"/>
          <a:ext cx="2163348" cy="11154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89250">
            <a:lnSpc>
              <a:spcPct val="90000"/>
            </a:lnSpc>
            <a:spcBef>
              <a:spcPct val="0"/>
            </a:spcBef>
            <a:spcAft>
              <a:spcPct val="35000"/>
            </a:spcAft>
            <a:buNone/>
          </a:pPr>
          <a:endParaRPr lang="es-ES" sz="6500" kern="1200"/>
        </a:p>
      </dsp:txBody>
      <dsp:txXfrm>
        <a:off x="456116" y="2136787"/>
        <a:ext cx="2163348" cy="1115476"/>
      </dsp:txXfrm>
    </dsp:sp>
    <dsp:sp modelId="{297D034C-578C-4B51-B2E1-DC5F1F52D546}">
      <dsp:nvSpPr>
        <dsp:cNvPr id="0" name=""/>
        <dsp:cNvSpPr/>
      </dsp:nvSpPr>
      <dsp:spPr>
        <a:xfrm>
          <a:off x="3937755" y="341883"/>
          <a:ext cx="1267587" cy="126758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F150CB-66FF-4413-87CA-F5AA0FDAAA90}">
      <dsp:nvSpPr>
        <dsp:cNvPr id="0" name=""/>
        <dsp:cNvSpPr/>
      </dsp:nvSpPr>
      <dsp:spPr>
        <a:xfrm>
          <a:off x="5205342" y="341883"/>
          <a:ext cx="1402466" cy="1267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0" rIns="80010" bIns="0" numCol="1" spcCol="1270" anchor="ctr" anchorCtr="0">
          <a:noAutofit/>
        </a:bodyPr>
        <a:lstStyle/>
        <a:p>
          <a:pPr marL="0" lvl="0" indent="0" algn="l" defTabSz="933450">
            <a:lnSpc>
              <a:spcPct val="90000"/>
            </a:lnSpc>
            <a:spcBef>
              <a:spcPct val="0"/>
            </a:spcBef>
            <a:spcAft>
              <a:spcPct val="35000"/>
            </a:spcAft>
            <a:buNone/>
          </a:pPr>
          <a:r>
            <a:rPr lang="es-ES" sz="2100" kern="1200" dirty="0" err="1"/>
            <a:t>Proficiency</a:t>
          </a:r>
          <a:r>
            <a:rPr lang="es-ES" sz="2100" kern="1200" dirty="0"/>
            <a:t> </a:t>
          </a:r>
          <a:r>
            <a:rPr lang="es-ES" sz="2100" kern="1200" dirty="0" err="1"/>
            <a:t>Program</a:t>
          </a:r>
          <a:endParaRPr lang="es-ES" sz="2100" kern="1200" dirty="0"/>
        </a:p>
      </dsp:txBody>
      <dsp:txXfrm>
        <a:off x="5205342" y="341883"/>
        <a:ext cx="1402466" cy="1267587"/>
      </dsp:txXfrm>
    </dsp:sp>
    <dsp:sp modelId="{89D17716-F96F-47CB-A891-F897AE9E2906}">
      <dsp:nvSpPr>
        <dsp:cNvPr id="0" name=""/>
        <dsp:cNvSpPr/>
      </dsp:nvSpPr>
      <dsp:spPr>
        <a:xfrm>
          <a:off x="3937755" y="2454528"/>
          <a:ext cx="1267587" cy="126758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D9C4FD-CA44-4BF6-8385-003CE7DD0DCE}">
      <dsp:nvSpPr>
        <dsp:cNvPr id="0" name=""/>
        <dsp:cNvSpPr/>
      </dsp:nvSpPr>
      <dsp:spPr>
        <a:xfrm>
          <a:off x="5205342" y="2454528"/>
          <a:ext cx="1402516" cy="1267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0" rIns="80010" bIns="0" numCol="1" spcCol="1270" anchor="ctr" anchorCtr="0">
          <a:noAutofit/>
        </a:bodyPr>
        <a:lstStyle/>
        <a:p>
          <a:pPr marL="0" lvl="0" indent="0" algn="ctr" defTabSz="933450">
            <a:lnSpc>
              <a:spcPct val="90000"/>
            </a:lnSpc>
            <a:spcBef>
              <a:spcPct val="0"/>
            </a:spcBef>
            <a:spcAft>
              <a:spcPct val="35000"/>
            </a:spcAft>
            <a:buNone/>
          </a:pPr>
          <a:r>
            <a:rPr lang="es-ES" sz="2100" kern="1200" dirty="0"/>
            <a:t>Plan </a:t>
          </a:r>
          <a:r>
            <a:rPr lang="es-ES" sz="2100" kern="1200" dirty="0" err="1"/>
            <a:t>Umbrella</a:t>
          </a:r>
          <a:endParaRPr lang="es-ES" sz="2100" kern="1200" dirty="0"/>
        </a:p>
      </dsp:txBody>
      <dsp:txXfrm>
        <a:off x="5205342" y="2454528"/>
        <a:ext cx="1402516" cy="126758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1AF2B4-21E0-46C6-B229-FB5587C38BC2}">
      <dsp:nvSpPr>
        <dsp:cNvPr id="0" name=""/>
        <dsp:cNvSpPr/>
      </dsp:nvSpPr>
      <dsp:spPr>
        <a:xfrm rot="5400000">
          <a:off x="459255" y="2007598"/>
          <a:ext cx="1730798" cy="1970453"/>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A81F4E-E4EF-4019-8D4A-2075F93D053E}">
      <dsp:nvSpPr>
        <dsp:cNvPr id="0" name=""/>
        <dsp:cNvSpPr/>
      </dsp:nvSpPr>
      <dsp:spPr>
        <a:xfrm>
          <a:off x="698" y="88973"/>
          <a:ext cx="2913646" cy="2039457"/>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s-ES" sz="4200" kern="1200" dirty="0" err="1"/>
            <a:t>Proficiency</a:t>
          </a:r>
          <a:r>
            <a:rPr lang="es-ES" sz="4200" kern="1200" dirty="0"/>
            <a:t> </a:t>
          </a:r>
          <a:r>
            <a:rPr lang="es-ES" sz="4200" kern="1200" dirty="0" err="1"/>
            <a:t>Program</a:t>
          </a:r>
          <a:r>
            <a:rPr lang="es-ES" sz="4200" kern="1200" dirty="0"/>
            <a:t> </a:t>
          </a:r>
        </a:p>
      </dsp:txBody>
      <dsp:txXfrm>
        <a:off x="100274" y="188549"/>
        <a:ext cx="2714494" cy="1840305"/>
      </dsp:txXfrm>
    </dsp:sp>
    <dsp:sp modelId="{AE7E581F-445E-4414-B666-D22C6169E1A2}">
      <dsp:nvSpPr>
        <dsp:cNvPr id="0" name=""/>
        <dsp:cNvSpPr/>
      </dsp:nvSpPr>
      <dsp:spPr>
        <a:xfrm>
          <a:off x="2914345" y="283482"/>
          <a:ext cx="2119108" cy="16483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solidFill>
                <a:schemeClr val="tx1"/>
              </a:solidFill>
            </a:rPr>
            <a:t>Students enrolled in the Proficiency program must complete each course in 80 hours, 16 of independent study and 64 of face-to-face participation. </a:t>
          </a:r>
          <a:endParaRPr lang="es-ES" sz="1400" kern="1200" dirty="0">
            <a:solidFill>
              <a:schemeClr val="tx1"/>
            </a:solidFill>
          </a:endParaRPr>
        </a:p>
        <a:p>
          <a:pPr marL="114300" lvl="1" indent="-114300" algn="l" defTabSz="622300">
            <a:lnSpc>
              <a:spcPct val="90000"/>
            </a:lnSpc>
            <a:spcBef>
              <a:spcPct val="0"/>
            </a:spcBef>
            <a:spcAft>
              <a:spcPct val="15000"/>
            </a:spcAft>
            <a:buChar char="•"/>
          </a:pPr>
          <a:r>
            <a:rPr lang="es-ES" sz="1400" kern="1200" dirty="0">
              <a:solidFill>
                <a:schemeClr val="tx1"/>
              </a:solidFill>
            </a:rPr>
            <a:t>Students </a:t>
          </a:r>
          <a:r>
            <a:rPr lang="es-ES" sz="1400" kern="1200" dirty="0" err="1">
              <a:solidFill>
                <a:schemeClr val="tx1"/>
              </a:solidFill>
            </a:rPr>
            <a:t>have</a:t>
          </a:r>
          <a:r>
            <a:rPr lang="es-ES" sz="1400" kern="1200" dirty="0">
              <a:solidFill>
                <a:schemeClr val="tx1"/>
              </a:solidFill>
            </a:rPr>
            <a:t> 4 </a:t>
          </a:r>
          <a:r>
            <a:rPr lang="es-ES" sz="1400" kern="1200" dirty="0" err="1">
              <a:solidFill>
                <a:schemeClr val="tx1"/>
              </a:solidFill>
            </a:rPr>
            <a:t>hours</a:t>
          </a:r>
          <a:r>
            <a:rPr lang="es-ES" sz="1400" kern="1200" dirty="0">
              <a:solidFill>
                <a:schemeClr val="tx1"/>
              </a:solidFill>
            </a:rPr>
            <a:t>/</a:t>
          </a:r>
          <a:r>
            <a:rPr lang="es-ES" sz="1400" kern="1200" dirty="0" err="1">
              <a:solidFill>
                <a:schemeClr val="tx1"/>
              </a:solidFill>
            </a:rPr>
            <a:t>week</a:t>
          </a:r>
          <a:r>
            <a:rPr lang="es-ES" sz="1400" kern="1200" dirty="0">
              <a:solidFill>
                <a:schemeClr val="tx1"/>
              </a:solidFill>
            </a:rPr>
            <a:t> F2F time </a:t>
          </a:r>
          <a:r>
            <a:rPr lang="es-ES" sz="1400" kern="1200" dirty="0" err="1">
              <a:solidFill>
                <a:schemeClr val="tx1"/>
              </a:solidFill>
            </a:rPr>
            <a:t>with</a:t>
          </a:r>
          <a:r>
            <a:rPr lang="es-ES" sz="1400" kern="1200" dirty="0">
              <a:solidFill>
                <a:schemeClr val="tx1"/>
              </a:solidFill>
            </a:rPr>
            <a:t> instructor</a:t>
          </a:r>
          <a:r>
            <a:rPr lang="es-ES" sz="1400" kern="1200" dirty="0"/>
            <a:t>. </a:t>
          </a:r>
        </a:p>
        <a:p>
          <a:pPr marL="57150" lvl="1" indent="-57150" algn="l" defTabSz="400050">
            <a:lnSpc>
              <a:spcPct val="90000"/>
            </a:lnSpc>
            <a:spcBef>
              <a:spcPct val="0"/>
            </a:spcBef>
            <a:spcAft>
              <a:spcPct val="15000"/>
            </a:spcAft>
            <a:buChar char="•"/>
          </a:pPr>
          <a:endParaRPr lang="es-CO" sz="900" kern="1200" dirty="0"/>
        </a:p>
      </dsp:txBody>
      <dsp:txXfrm>
        <a:off x="2914345" y="283482"/>
        <a:ext cx="2119108" cy="1648379"/>
      </dsp:txXfrm>
    </dsp:sp>
    <dsp:sp modelId="{CD844B94-6157-46FE-931E-48A7132023DB}">
      <dsp:nvSpPr>
        <dsp:cNvPr id="0" name=""/>
        <dsp:cNvSpPr/>
      </dsp:nvSpPr>
      <dsp:spPr>
        <a:xfrm>
          <a:off x="2416421" y="2379957"/>
          <a:ext cx="2913646" cy="2039457"/>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s-ES" sz="4200" kern="1200" dirty="0"/>
            <a:t>Plan </a:t>
          </a:r>
          <a:r>
            <a:rPr lang="es-ES" sz="4200" kern="1200" dirty="0" err="1"/>
            <a:t>Umbrella</a:t>
          </a:r>
          <a:endParaRPr lang="es-ES" sz="4200" kern="1200" dirty="0"/>
        </a:p>
      </dsp:txBody>
      <dsp:txXfrm>
        <a:off x="2515997" y="2479533"/>
        <a:ext cx="2714494" cy="1840305"/>
      </dsp:txXfrm>
    </dsp:sp>
    <dsp:sp modelId="{13A90C8E-6C73-4C5B-B2C2-185E8779BAF9}">
      <dsp:nvSpPr>
        <dsp:cNvPr id="0" name=""/>
        <dsp:cNvSpPr/>
      </dsp:nvSpPr>
      <dsp:spPr>
        <a:xfrm>
          <a:off x="5330067" y="2574466"/>
          <a:ext cx="2119108" cy="16483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Framed upon the Flipped classroom approach. </a:t>
          </a:r>
          <a:endParaRPr lang="es-ES" sz="1400" kern="1200" dirty="0"/>
        </a:p>
        <a:p>
          <a:pPr marL="114300" lvl="1" indent="-114300" algn="l" defTabSz="622300">
            <a:lnSpc>
              <a:spcPct val="90000"/>
            </a:lnSpc>
            <a:spcBef>
              <a:spcPct val="0"/>
            </a:spcBef>
            <a:spcAft>
              <a:spcPct val="15000"/>
            </a:spcAft>
            <a:buChar char="•"/>
          </a:pPr>
          <a:r>
            <a:rPr lang="en-US" sz="1400" kern="1200" dirty="0"/>
            <a:t>Developed in 12 modules. </a:t>
          </a:r>
          <a:endParaRPr lang="es-ES" sz="1400" kern="1200" dirty="0"/>
        </a:p>
        <a:p>
          <a:pPr marL="114300" lvl="1" indent="-114300" algn="l" defTabSz="622300">
            <a:lnSpc>
              <a:spcPct val="90000"/>
            </a:lnSpc>
            <a:spcBef>
              <a:spcPct val="0"/>
            </a:spcBef>
            <a:spcAft>
              <a:spcPct val="15000"/>
            </a:spcAft>
            <a:buChar char="•"/>
          </a:pPr>
          <a:r>
            <a:rPr lang="en-US" sz="1400" kern="1200" dirty="0"/>
            <a:t>Each course</a:t>
          </a:r>
          <a:r>
            <a:rPr lang="en-US" sz="1400" kern="1200" dirty="0">
              <a:sym typeface="Wingdings" panose="05000000000000000000" pitchFamily="2" charset="2"/>
            </a:rPr>
            <a:t></a:t>
          </a:r>
          <a:r>
            <a:rPr lang="en-US" sz="1400" kern="1200" dirty="0"/>
            <a:t> 144 hours, 79% of independent study and 22% of face-to-face participation. </a:t>
          </a:r>
          <a:endParaRPr lang="es-ES" sz="1400" kern="1200" dirty="0"/>
        </a:p>
      </dsp:txBody>
      <dsp:txXfrm>
        <a:off x="5330067" y="2574466"/>
        <a:ext cx="2119108" cy="16483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1B8021-D4AE-4E50-98F0-69ACDA76BBD4}">
      <dsp:nvSpPr>
        <dsp:cNvPr id="0" name=""/>
        <dsp:cNvSpPr/>
      </dsp:nvSpPr>
      <dsp:spPr>
        <a:xfrm>
          <a:off x="1775628" y="1920443"/>
          <a:ext cx="1470405" cy="1470405"/>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Difficulties</a:t>
          </a:r>
        </a:p>
      </dsp:txBody>
      <dsp:txXfrm>
        <a:off x="1990964" y="2135779"/>
        <a:ext cx="1039733" cy="1039733"/>
      </dsp:txXfrm>
    </dsp:sp>
    <dsp:sp modelId="{B537F4E5-F692-4B9C-A3D8-6D0F0FC354F3}">
      <dsp:nvSpPr>
        <dsp:cNvPr id="0" name=""/>
        <dsp:cNvSpPr/>
      </dsp:nvSpPr>
      <dsp:spPr>
        <a:xfrm rot="12900000">
          <a:off x="678234" y="1612903"/>
          <a:ext cx="1285298" cy="419065"/>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F4A19D4-146A-4D44-A6D7-E9925DE564F6}">
      <dsp:nvSpPr>
        <dsp:cNvPr id="0" name=""/>
        <dsp:cNvSpPr/>
      </dsp:nvSpPr>
      <dsp:spPr>
        <a:xfrm>
          <a:off x="96013" y="895073"/>
          <a:ext cx="1396885" cy="111750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marL="0" lvl="0" indent="0" algn="ctr" defTabSz="844550">
            <a:lnSpc>
              <a:spcPct val="90000"/>
            </a:lnSpc>
            <a:spcBef>
              <a:spcPct val="0"/>
            </a:spcBef>
            <a:spcAft>
              <a:spcPct val="35000"/>
            </a:spcAft>
            <a:buNone/>
          </a:pPr>
          <a:r>
            <a:rPr lang="en-US" sz="1900" kern="1200" dirty="0"/>
            <a:t>Engagement </a:t>
          </a:r>
        </a:p>
      </dsp:txBody>
      <dsp:txXfrm>
        <a:off x="128744" y="927804"/>
        <a:ext cx="1331423" cy="1052046"/>
      </dsp:txXfrm>
    </dsp:sp>
    <dsp:sp modelId="{DA27546C-AE2F-43CE-8DC4-CE0AB294C6A6}">
      <dsp:nvSpPr>
        <dsp:cNvPr id="0" name=""/>
        <dsp:cNvSpPr/>
      </dsp:nvSpPr>
      <dsp:spPr>
        <a:xfrm rot="16200000">
          <a:off x="1868182" y="993455"/>
          <a:ext cx="1285298" cy="419065"/>
        </a:xfrm>
        <a:prstGeom prst="leftArrow">
          <a:avLst>
            <a:gd name="adj1" fmla="val 60000"/>
            <a:gd name="adj2" fmla="val 50000"/>
          </a:avLst>
        </a:prstGeom>
        <a:solidFill>
          <a:schemeClr val="accent4">
            <a:hueOff val="-2232385"/>
            <a:satOff val="13449"/>
            <a:lumOff val="107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4E4BA8-5709-44B3-942A-5619B2B0A23A}">
      <dsp:nvSpPr>
        <dsp:cNvPr id="0" name=""/>
        <dsp:cNvSpPr/>
      </dsp:nvSpPr>
      <dsp:spPr>
        <a:xfrm>
          <a:off x="1812388" y="1584"/>
          <a:ext cx="1396885" cy="1117508"/>
        </a:xfrm>
        <a:prstGeom prst="roundRect">
          <a:avLst>
            <a:gd name="adj" fmla="val 10000"/>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marL="0" lvl="0" indent="0" algn="ctr" defTabSz="844550">
            <a:lnSpc>
              <a:spcPct val="90000"/>
            </a:lnSpc>
            <a:spcBef>
              <a:spcPct val="0"/>
            </a:spcBef>
            <a:spcAft>
              <a:spcPct val="35000"/>
            </a:spcAft>
            <a:buNone/>
          </a:pPr>
          <a:r>
            <a:rPr lang="en-US" sz="1900" kern="1200" dirty="0"/>
            <a:t>Instructional design: Sequencing</a:t>
          </a:r>
        </a:p>
      </dsp:txBody>
      <dsp:txXfrm>
        <a:off x="1845119" y="34315"/>
        <a:ext cx="1331423" cy="1052046"/>
      </dsp:txXfrm>
    </dsp:sp>
    <dsp:sp modelId="{36C764B2-AFAA-46B6-8F67-E2F318154D9E}">
      <dsp:nvSpPr>
        <dsp:cNvPr id="0" name=""/>
        <dsp:cNvSpPr/>
      </dsp:nvSpPr>
      <dsp:spPr>
        <a:xfrm rot="19500000">
          <a:off x="3058129" y="1612903"/>
          <a:ext cx="1285298" cy="419065"/>
        </a:xfrm>
        <a:prstGeom prst="leftArrow">
          <a:avLst>
            <a:gd name="adj1" fmla="val 60000"/>
            <a:gd name="adj2" fmla="val 50000"/>
          </a:avLst>
        </a:prstGeom>
        <a:solidFill>
          <a:schemeClr val="accent4">
            <a:hueOff val="-4464770"/>
            <a:satOff val="26899"/>
            <a:lumOff val="215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39B4C1-4196-460D-9988-3EED9324272D}">
      <dsp:nvSpPr>
        <dsp:cNvPr id="0" name=""/>
        <dsp:cNvSpPr/>
      </dsp:nvSpPr>
      <dsp:spPr>
        <a:xfrm>
          <a:off x="3528764" y="895073"/>
          <a:ext cx="1396885" cy="1117508"/>
        </a:xfrm>
        <a:prstGeom prst="roundRect">
          <a:avLst>
            <a:gd name="adj" fmla="val 1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marL="0" lvl="0" indent="0" algn="ctr" defTabSz="844550">
            <a:lnSpc>
              <a:spcPct val="90000"/>
            </a:lnSpc>
            <a:spcBef>
              <a:spcPct val="0"/>
            </a:spcBef>
            <a:spcAft>
              <a:spcPct val="35000"/>
            </a:spcAft>
            <a:buNone/>
          </a:pPr>
          <a:r>
            <a:rPr lang="en-US" sz="1900" kern="1200" dirty="0"/>
            <a:t>Adaptation to BL</a:t>
          </a:r>
        </a:p>
      </dsp:txBody>
      <dsp:txXfrm>
        <a:off x="3561495" y="927804"/>
        <a:ext cx="1331423" cy="10520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E9115F-E140-0441-8D5D-1192B72871D0}" type="datetimeFigureOut">
              <a:rPr lang="en-US" smtClean="0"/>
              <a:t>4/25/2017</a:t>
            </a:fld>
            <a:endParaRPr lang="en-US"/>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37D377-456D-3E4D-AE8D-99C92785A7BE}" type="slidenum">
              <a:rPr lang="en-US" smtClean="0"/>
              <a:t>‹Nº›</a:t>
            </a:fld>
            <a:endParaRPr lang="en-US"/>
          </a:p>
        </p:txBody>
      </p:sp>
    </p:spTree>
    <p:extLst>
      <p:ext uri="{BB962C8B-B14F-4D97-AF65-F5344CB8AC3E}">
        <p14:creationId xmlns:p14="http://schemas.microsoft.com/office/powerpoint/2010/main" val="1374614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8F1DBD-8F61-B84B-B1CF-EF45EB0F7659}" type="slidenum">
              <a:rPr kumimoji="0" lang="es-ES" alt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s-ES" altLang="es-ES_trad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0574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ea typeface="ＭＳ Ｐゴシック" charset="-128"/>
              </a:defRPr>
            </a:lvl1pPr>
            <a:lvl2pPr marL="37931725" indent="-37474525">
              <a:spcBef>
                <a:spcPct val="30000"/>
              </a:spcBef>
              <a:defRPr sz="1200">
                <a:solidFill>
                  <a:schemeClr val="tx1"/>
                </a:solidFill>
                <a:latin typeface="Arial" charset="0"/>
                <a:ea typeface="ＭＳ Ｐゴシック" charset="-128"/>
              </a:defRPr>
            </a:lvl2pPr>
            <a:lvl3pPr marL="1143000" indent="-228600">
              <a:spcBef>
                <a:spcPct val="30000"/>
              </a:spcBef>
              <a:defRPr sz="1200">
                <a:solidFill>
                  <a:schemeClr val="tx1"/>
                </a:solidFill>
                <a:latin typeface="Arial" charset="0"/>
                <a:ea typeface="ＭＳ Ｐゴシック" charset="-128"/>
              </a:defRPr>
            </a:lvl3pPr>
            <a:lvl4pPr marL="1600200" indent="-228600">
              <a:spcBef>
                <a:spcPct val="30000"/>
              </a:spcBef>
              <a:defRPr sz="1200">
                <a:solidFill>
                  <a:schemeClr val="tx1"/>
                </a:solidFill>
                <a:latin typeface="Arial" charset="0"/>
                <a:ea typeface="ＭＳ Ｐゴシック" charset="-128"/>
              </a:defRPr>
            </a:lvl4pPr>
            <a:lvl5pPr marL="2057400" indent="-228600">
              <a:spcBef>
                <a:spcPct val="30000"/>
              </a:spcBef>
              <a:defRPr sz="1200">
                <a:solidFill>
                  <a:schemeClr val="tx1"/>
                </a:solidFill>
                <a:latin typeface="Arial" charset="0"/>
                <a:ea typeface="ＭＳ Ｐゴシック"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charset="-128"/>
              </a:defRPr>
            </a:lvl9pPr>
          </a:lstStyle>
          <a:p>
            <a:pPr>
              <a:spcBef>
                <a:spcPct val="0"/>
              </a:spcBef>
            </a:pPr>
            <a:fld id="{28AEAF61-1302-C34A-A2D8-9DAB65AFE823}" type="slidenum">
              <a:rPr lang="es-ES" altLang="es-ES_tradnl"/>
              <a:pPr>
                <a:spcBef>
                  <a:spcPct val="0"/>
                </a:spcBef>
              </a:pPr>
              <a:t>22</a:t>
            </a:fld>
            <a:endParaRPr lang="es-ES" altLang="es-ES_tradnl"/>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tLang="es-ES_tradnl"/>
          </a:p>
        </p:txBody>
      </p:sp>
    </p:spTree>
    <p:extLst>
      <p:ext uri="{BB962C8B-B14F-4D97-AF65-F5344CB8AC3E}">
        <p14:creationId xmlns:p14="http://schemas.microsoft.com/office/powerpoint/2010/main" val="2007029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0937D377-456D-3E4D-AE8D-99C92785A7BE}" type="slidenum">
              <a:rPr lang="en-US" smtClean="0"/>
              <a:t>23</a:t>
            </a:fld>
            <a:endParaRPr lang="en-US"/>
          </a:p>
        </p:txBody>
      </p:sp>
    </p:spTree>
    <p:extLst>
      <p:ext uri="{BB962C8B-B14F-4D97-AF65-F5344CB8AC3E}">
        <p14:creationId xmlns:p14="http://schemas.microsoft.com/office/powerpoint/2010/main" val="2897460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0937D377-456D-3E4D-AE8D-99C92785A7BE}" type="slidenum">
              <a:rPr lang="en-US" smtClean="0"/>
              <a:t>24</a:t>
            </a:fld>
            <a:endParaRPr lang="en-US"/>
          </a:p>
        </p:txBody>
      </p:sp>
    </p:spTree>
    <p:extLst>
      <p:ext uri="{BB962C8B-B14F-4D97-AF65-F5344CB8AC3E}">
        <p14:creationId xmlns:p14="http://schemas.microsoft.com/office/powerpoint/2010/main" val="627205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
        <p:nvSpPr>
          <p:cNvPr id="4" name="Date Placeholder 3"/>
          <p:cNvSpPr>
            <a:spLocks noGrp="1"/>
          </p:cNvSpPr>
          <p:nvPr>
            <p:ph type="dt" sz="half" idx="10"/>
          </p:nvPr>
        </p:nvSpPr>
        <p:spPr/>
        <p:txBody>
          <a:bodyPr/>
          <a:lstStyle/>
          <a:p>
            <a:fld id="{473B5F4A-3931-154B-A289-67FE35239D84}"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1284711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473B5F4A-3931-154B-A289-67FE35239D84}"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2734865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473B5F4A-3931-154B-A289-67FE35239D84}"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67810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n-US"/>
          </a:p>
        </p:txBody>
      </p:sp>
      <p:sp>
        <p:nvSpPr>
          <p:cNvPr id="6" name="Slide Number Placeholder 5"/>
          <p:cNvSpPr>
            <a:spLocks noGrp="1"/>
          </p:cNvSpPr>
          <p:nvPr>
            <p:ph type="sldNum" sz="quarter" idx="12"/>
          </p:nvPr>
        </p:nvSpPr>
        <p:spPr>
          <a:xfrm>
            <a:off x="7010400" y="6492875"/>
            <a:ext cx="2133600" cy="365125"/>
          </a:xfrm>
        </p:spPr>
        <p:txBody>
          <a:bodyPr/>
          <a:lstStyle/>
          <a:p>
            <a:fld id="{0FB56013-B943-42BA-886F-6F9D4EB85E9D}" type="slidenum">
              <a:rPr lang="en-US" smtClean="0"/>
              <a:t>‹Nº›</a:t>
            </a:fld>
            <a:endParaRPr lang="en-US" dirty="0"/>
          </a:p>
        </p:txBody>
      </p:sp>
    </p:spTree>
    <p:extLst>
      <p:ext uri="{BB962C8B-B14F-4D97-AF65-F5344CB8AC3E}">
        <p14:creationId xmlns:p14="http://schemas.microsoft.com/office/powerpoint/2010/main" val="28738998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6" name="Slide Number Placeholder 5"/>
          <p:cNvSpPr>
            <a:spLocks noGrp="1"/>
          </p:cNvSpPr>
          <p:nvPr>
            <p:ph type="sldNum" sz="quarter" idx="12"/>
          </p:nvPr>
        </p:nvSpPr>
        <p:spPr>
          <a:xfrm>
            <a:off x="6964436" y="6459460"/>
            <a:ext cx="2133600" cy="365125"/>
          </a:xfrm>
        </p:spPr>
        <p:txBody>
          <a:bodyPr/>
          <a:lstStyle/>
          <a:p>
            <a:fld id="{0FB56013-B943-42BA-886F-6F9D4EB85E9D}" type="slidenum">
              <a:rPr lang="en-US" smtClean="0"/>
              <a:t>‹Nº›</a:t>
            </a:fld>
            <a:r>
              <a:rPr lang="en-US" dirty="0"/>
              <a:t>/77</a:t>
            </a:r>
          </a:p>
        </p:txBody>
      </p:sp>
    </p:spTree>
    <p:extLst>
      <p:ext uri="{BB962C8B-B14F-4D97-AF65-F5344CB8AC3E}">
        <p14:creationId xmlns:p14="http://schemas.microsoft.com/office/powerpoint/2010/main" val="1036982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/77</a:t>
            </a:r>
          </a:p>
        </p:txBody>
      </p:sp>
      <p:sp>
        <p:nvSpPr>
          <p:cNvPr id="7" name="Slide Number Placeholder 6"/>
          <p:cNvSpPr>
            <a:spLocks noGrp="1"/>
          </p:cNvSpPr>
          <p:nvPr>
            <p:ph type="sldNum" sz="quarter" idx="12"/>
          </p:nvPr>
        </p:nvSpPr>
        <p:spPr/>
        <p:txBody>
          <a:bodyPr/>
          <a:lstStyle/>
          <a:p>
            <a:fld id="{0FB56013-B943-42BA-886F-6F9D4EB85E9D}" type="slidenum">
              <a:rPr lang="en-US" smtClean="0"/>
              <a:t>‹Nº›</a:t>
            </a:fld>
            <a:r>
              <a:rPr lang="en-US" dirty="0"/>
              <a:t>/77</a:t>
            </a:r>
          </a:p>
        </p:txBody>
      </p:sp>
    </p:spTree>
    <p:extLst>
      <p:ext uri="{BB962C8B-B14F-4D97-AF65-F5344CB8AC3E}">
        <p14:creationId xmlns:p14="http://schemas.microsoft.com/office/powerpoint/2010/main" val="30944016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/77</a:t>
            </a:r>
          </a:p>
        </p:txBody>
      </p:sp>
      <p:sp>
        <p:nvSpPr>
          <p:cNvPr id="5" name="Slide Number Placeholder 4"/>
          <p:cNvSpPr>
            <a:spLocks noGrp="1"/>
          </p:cNvSpPr>
          <p:nvPr>
            <p:ph type="sldNum" sz="quarter" idx="12"/>
          </p:nvPr>
        </p:nvSpPr>
        <p:spPr/>
        <p:txBody>
          <a:bodyPr/>
          <a:lstStyle/>
          <a:p>
            <a:fld id="{0FB56013-B943-42BA-886F-6F9D4EB85E9D}" type="slidenum">
              <a:rPr lang="en-US" smtClean="0"/>
              <a:t>‹Nº›</a:t>
            </a:fld>
            <a:r>
              <a:rPr lang="en-US" dirty="0"/>
              <a:t>/77</a:t>
            </a:r>
          </a:p>
        </p:txBody>
      </p:sp>
    </p:spTree>
    <p:extLst>
      <p:ext uri="{BB962C8B-B14F-4D97-AF65-F5344CB8AC3E}">
        <p14:creationId xmlns:p14="http://schemas.microsoft.com/office/powerpoint/2010/main" val="12979975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/77</a:t>
            </a:r>
          </a:p>
        </p:txBody>
      </p:sp>
      <p:sp>
        <p:nvSpPr>
          <p:cNvPr id="4" name="Slide Number Placeholder 3"/>
          <p:cNvSpPr>
            <a:spLocks noGrp="1"/>
          </p:cNvSpPr>
          <p:nvPr>
            <p:ph type="sldNum" sz="quarter" idx="12"/>
          </p:nvPr>
        </p:nvSpPr>
        <p:spPr/>
        <p:txBody>
          <a:bodyPr/>
          <a:lstStyle/>
          <a:p>
            <a:fld id="{0FB56013-B943-42BA-886F-6F9D4EB85E9D}" type="slidenum">
              <a:rPr lang="en-US" smtClean="0"/>
              <a:t>‹Nº›</a:t>
            </a:fld>
            <a:r>
              <a:rPr lang="en-US" dirty="0"/>
              <a:t>/77</a:t>
            </a:r>
          </a:p>
        </p:txBody>
      </p:sp>
    </p:spTree>
    <p:extLst>
      <p:ext uri="{BB962C8B-B14F-4D97-AF65-F5344CB8AC3E}">
        <p14:creationId xmlns:p14="http://schemas.microsoft.com/office/powerpoint/2010/main" val="37453709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ítulo y objetos">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8593889" y="1"/>
            <a:ext cx="600159" cy="781159"/>
          </a:xfrm>
          <a:prstGeom prst="rect">
            <a:avLst/>
          </a:prstGeom>
        </p:spPr>
      </p:pic>
    </p:spTree>
    <p:extLst>
      <p:ext uri="{BB962C8B-B14F-4D97-AF65-F5344CB8AC3E}">
        <p14:creationId xmlns:p14="http://schemas.microsoft.com/office/powerpoint/2010/main" val="2165822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8543841" y="1"/>
            <a:ext cx="600159" cy="781159"/>
          </a:xfrm>
          <a:prstGeom prst="rect">
            <a:avLst/>
          </a:prstGeom>
        </p:spPr>
      </p:pic>
    </p:spTree>
    <p:extLst>
      <p:ext uri="{BB962C8B-B14F-4D97-AF65-F5344CB8AC3E}">
        <p14:creationId xmlns:p14="http://schemas.microsoft.com/office/powerpoint/2010/main" val="2997246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473B5F4A-3931-154B-A289-67FE35239D84}"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2188304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473B5F4A-3931-154B-A289-67FE35239D84}"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992101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473B5F4A-3931-154B-A289-67FE35239D84}"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1244364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473B5F4A-3931-154B-A289-67FE35239D84}" type="datetimeFigureOut">
              <a:rPr lang="en-US" smtClean="0"/>
              <a:t>4/25/2017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3617571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473B5F4A-3931-154B-A289-67FE35239D84}" type="datetimeFigureOut">
              <a:rPr lang="en-US" smtClean="0"/>
              <a:t>4/25/2017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3717142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3B5F4A-3931-154B-A289-67FE35239D84}" type="datetimeFigureOut">
              <a:rPr lang="en-US" smtClean="0"/>
              <a:t>4/25/2017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1988916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473B5F4A-3931-154B-A289-67FE35239D84}"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2429698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473B5F4A-3931-154B-A289-67FE35239D84}"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161F7-D849-0342-AAA8-05059001C21E}" type="slidenum">
              <a:rPr lang="en-US" smtClean="0"/>
              <a:t>‹Nº›</a:t>
            </a:fld>
            <a:endParaRPr lang="en-US"/>
          </a:p>
        </p:txBody>
      </p:sp>
    </p:spTree>
    <p:extLst>
      <p:ext uri="{BB962C8B-B14F-4D97-AF65-F5344CB8AC3E}">
        <p14:creationId xmlns:p14="http://schemas.microsoft.com/office/powerpoint/2010/main" val="1552345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B5F4A-3931-154B-A289-67FE35239D84}" type="datetimeFigureOut">
              <a:rPr lang="en-US" smtClean="0"/>
              <a:t>4/25/2017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2161F7-D849-0342-AAA8-05059001C21E}" type="slidenum">
              <a:rPr lang="en-US" smtClean="0"/>
              <a:t>‹Nº›</a:t>
            </a:fld>
            <a:endParaRPr lang="en-US"/>
          </a:p>
        </p:txBody>
      </p:sp>
    </p:spTree>
    <p:extLst>
      <p:ext uri="{BB962C8B-B14F-4D97-AF65-F5344CB8AC3E}">
        <p14:creationId xmlns:p14="http://schemas.microsoft.com/office/powerpoint/2010/main" val="4273331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/77</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‹Nº›</a:t>
            </a:fld>
            <a:endParaRPr lang="en-US" dirty="0"/>
          </a:p>
        </p:txBody>
      </p:sp>
    </p:spTree>
    <p:extLst>
      <p:ext uri="{BB962C8B-B14F-4D97-AF65-F5344CB8AC3E}">
        <p14:creationId xmlns:p14="http://schemas.microsoft.com/office/powerpoint/2010/main" val="342333569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jp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5.jpg"/><Relationship Id="rId7"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5.xml.rels><?xml version="1.0" encoding="UTF-8" standalone="yes"?>
<Relationships xmlns="http://schemas.openxmlformats.org/package/2006/relationships"><Relationship Id="rId3" Type="http://schemas.openxmlformats.org/officeDocument/2006/relationships/hyperlink" Target="https://youtu.be/gpLxFjxtA_8" TargetMode="External"/><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mailto:liliana.cuesta@unisabana.edu.co" TargetMode="External"/><Relationship Id="rId7" Type="http://schemas.openxmlformats.org/officeDocument/2006/relationships/image" Target="../media/image4.png"/><Relationship Id="rId2" Type="http://schemas.openxmlformats.org/officeDocument/2006/relationships/image" Target="../media/image46.jp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hyperlink" Target="mailto:mbarcena@flog.uned.es" TargetMode="Externa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20432" y="5193254"/>
            <a:ext cx="5755921" cy="923330"/>
          </a:xfrm>
          <a:prstGeom prst="rect">
            <a:avLst/>
          </a:prstGeom>
          <a:noFill/>
        </p:spPr>
        <p:txBody>
          <a:bodyPr wrap="square" rtlCol="0">
            <a:spAutoFit/>
          </a:bodyPr>
          <a:lstStyle/>
          <a:p>
            <a:pPr algn="ctr"/>
            <a:r>
              <a:rPr lang="en-AU" dirty="0">
                <a:solidFill>
                  <a:schemeClr val="bg1"/>
                </a:solidFill>
                <a:latin typeface="Arial Black" panose="020B0A04020102020204" pitchFamily="34" charset="0"/>
              </a:rPr>
              <a:t>When blended learning pedagogies go beyond physical and prescriptive boundaries </a:t>
            </a:r>
            <a:endParaRPr lang="es-CO" dirty="0">
              <a:solidFill>
                <a:schemeClr val="bg1"/>
              </a:solidFill>
              <a:latin typeface="Arial Black" panose="020B0A04020102020204" pitchFamily="34" charset="0"/>
            </a:endParaRPr>
          </a:p>
        </p:txBody>
      </p:sp>
      <p:sp>
        <p:nvSpPr>
          <p:cNvPr id="9" name="TextBox 8"/>
          <p:cNvSpPr txBox="1"/>
          <p:nvPr/>
        </p:nvSpPr>
        <p:spPr>
          <a:xfrm>
            <a:off x="5839011" y="5321154"/>
            <a:ext cx="3063852" cy="707886"/>
          </a:xfrm>
          <a:prstGeom prst="rect">
            <a:avLst/>
          </a:prstGeom>
          <a:noFill/>
        </p:spPr>
        <p:txBody>
          <a:bodyPr wrap="none" rtlCol="0">
            <a:spAutoFit/>
          </a:bodyPr>
          <a:lstStyle/>
          <a:p>
            <a:r>
              <a:rPr lang="es-ES_tradnl" sz="2000" b="1" i="1" dirty="0">
                <a:solidFill>
                  <a:schemeClr val="bg1"/>
                </a:solidFill>
                <a:latin typeface="Garamond" panose="02020404030301010803" pitchFamily="18" charset="0"/>
                <a:cs typeface="Helvetica"/>
              </a:rPr>
              <a:t>Dr. Liliana Cuesta Medina</a:t>
            </a:r>
          </a:p>
          <a:p>
            <a:r>
              <a:rPr lang="es-ES_tradnl" sz="2000" b="1" i="1" dirty="0">
                <a:solidFill>
                  <a:schemeClr val="bg1"/>
                </a:solidFill>
                <a:latin typeface="Garamond" panose="02020404030301010803" pitchFamily="18" charset="0"/>
                <a:cs typeface="Helvetica"/>
              </a:rPr>
              <a:t>Dr. Elena Bárcena Madera</a:t>
            </a:r>
          </a:p>
        </p:txBody>
      </p:sp>
      <p:sp>
        <p:nvSpPr>
          <p:cNvPr id="10" name="Rectangle 3"/>
          <p:cNvSpPr/>
          <p:nvPr/>
        </p:nvSpPr>
        <p:spPr>
          <a:xfrm>
            <a:off x="0" y="4773674"/>
            <a:ext cx="9144000" cy="307606"/>
          </a:xfrm>
          <a:prstGeom prst="rect">
            <a:avLst/>
          </a:prstGeom>
          <a:solidFill>
            <a:schemeClr val="bg1">
              <a:lumMod val="75000"/>
            </a:schemeClr>
          </a:solidFill>
          <a:ln>
            <a:noFill/>
          </a:ln>
          <a:effectLst>
            <a:outerShdw blurRad="2286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r>
              <a:rPr lang="en-US" dirty="0">
                <a:solidFill>
                  <a:srgbClr val="002060"/>
                </a:solidFill>
              </a:rPr>
              <a:t>The 2</a:t>
            </a:r>
            <a:r>
              <a:rPr lang="en-US" baseline="30000" dirty="0">
                <a:solidFill>
                  <a:srgbClr val="002060"/>
                </a:solidFill>
              </a:rPr>
              <a:t>nd</a:t>
            </a:r>
            <a:r>
              <a:rPr lang="en-US" dirty="0">
                <a:solidFill>
                  <a:srgbClr val="002060"/>
                </a:solidFill>
              </a:rPr>
              <a:t> World Conference on Blended Learning. April 27, 2017. Toronto, ON, Canada</a:t>
            </a:r>
          </a:p>
        </p:txBody>
      </p:sp>
      <p:sp>
        <p:nvSpPr>
          <p:cNvPr id="11" name="Rectangle 3"/>
          <p:cNvSpPr/>
          <p:nvPr/>
        </p:nvSpPr>
        <p:spPr>
          <a:xfrm>
            <a:off x="5776353" y="5248275"/>
            <a:ext cx="62658" cy="813287"/>
          </a:xfrm>
          <a:prstGeom prst="rect">
            <a:avLst/>
          </a:prstGeom>
          <a:solidFill>
            <a:schemeClr val="tx2">
              <a:lumMod val="75000"/>
            </a:schemeClr>
          </a:solidFill>
          <a:ln>
            <a:noFill/>
          </a:ln>
          <a:effectLst>
            <a:outerShdw blurRad="2286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bg1"/>
              </a:solidFill>
            </a:endParaRPr>
          </a:p>
        </p:txBody>
      </p:sp>
      <p:pic>
        <p:nvPicPr>
          <p:cNvPr id="3" name="Imagen 2"/>
          <p:cNvPicPr>
            <a:picLocks noChangeAspect="1"/>
          </p:cNvPicPr>
          <p:nvPr/>
        </p:nvPicPr>
        <p:blipFill rotWithShape="1">
          <a:blip r:embed="rId3"/>
          <a:srcRect l="1100" t="14141" r="55000" b="33701"/>
          <a:stretch/>
        </p:blipFill>
        <p:spPr>
          <a:xfrm>
            <a:off x="4517136" y="-1856"/>
            <a:ext cx="4626864" cy="4791456"/>
          </a:xfrm>
          <a:prstGeom prst="rect">
            <a:avLst/>
          </a:prstGeom>
        </p:spPr>
      </p:pic>
      <p:sp>
        <p:nvSpPr>
          <p:cNvPr id="12" name="TextBox 8"/>
          <p:cNvSpPr txBox="1"/>
          <p:nvPr/>
        </p:nvSpPr>
        <p:spPr>
          <a:xfrm>
            <a:off x="2307771" y="6435220"/>
            <a:ext cx="7454537" cy="400110"/>
          </a:xfrm>
          <a:prstGeom prst="rect">
            <a:avLst/>
          </a:prstGeom>
          <a:noFill/>
        </p:spPr>
        <p:txBody>
          <a:bodyPr wrap="square" rtlCol="0">
            <a:spAutoFit/>
          </a:bodyPr>
          <a:lstStyle/>
          <a:p>
            <a:r>
              <a:rPr lang="es-CO" sz="2000" dirty="0">
                <a:solidFill>
                  <a:schemeClr val="bg1"/>
                </a:solidFill>
              </a:rPr>
              <a:t>UNED- Departamento de Filologías Extranjeras y sus Lingüísticas</a:t>
            </a:r>
            <a:endParaRPr lang="es-ES_tradnl" sz="2000" dirty="0">
              <a:solidFill>
                <a:schemeClr val="bg1"/>
              </a:solidFill>
              <a:cs typeface="Helvetica"/>
            </a:endParaRPr>
          </a:p>
        </p:txBody>
      </p:sp>
      <p:pic>
        <p:nvPicPr>
          <p:cNvPr id="2" name="Imagen 1"/>
          <p:cNvPicPr>
            <a:picLocks noChangeAspect="1"/>
          </p:cNvPicPr>
          <p:nvPr/>
        </p:nvPicPr>
        <p:blipFill>
          <a:blip r:embed="rId4"/>
          <a:stretch>
            <a:fillRect/>
          </a:stretch>
        </p:blipFill>
        <p:spPr>
          <a:xfrm>
            <a:off x="7307249" y="0"/>
            <a:ext cx="1836751" cy="1836751"/>
          </a:xfrm>
          <a:prstGeom prst="rect">
            <a:avLst/>
          </a:prstGeom>
        </p:spPr>
      </p:pic>
    </p:spTree>
    <p:extLst>
      <p:ext uri="{BB962C8B-B14F-4D97-AF65-F5344CB8AC3E}">
        <p14:creationId xmlns:p14="http://schemas.microsoft.com/office/powerpoint/2010/main" val="3165912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980944" y="578393"/>
            <a:ext cx="5815584" cy="338554"/>
          </a:xfrm>
          <a:prstGeom prst="rect">
            <a:avLst/>
          </a:prstGeom>
          <a:noFill/>
        </p:spPr>
        <p:txBody>
          <a:bodyPr wrap="square" rtlCol="0">
            <a:spAutoFit/>
          </a:bodyPr>
          <a:lstStyle/>
          <a:p>
            <a:pPr algn="r"/>
            <a:r>
              <a:rPr lang="en-US" sz="1600" dirty="0">
                <a:solidFill>
                  <a:srgbClr val="FFFFFF"/>
                </a:solidFill>
                <a:latin typeface="Arial Black"/>
                <a:cs typeface="Arial Black"/>
              </a:rPr>
              <a:t>Types of blends</a:t>
            </a:r>
            <a:endParaRPr lang="en-US" sz="1200" b="1" dirty="0">
              <a:solidFill>
                <a:srgbClr val="FFFFFF"/>
              </a:solidFill>
              <a:latin typeface="Arial Black"/>
              <a:cs typeface="Arial Black"/>
            </a:endParaRPr>
          </a:p>
        </p:txBody>
      </p:sp>
      <p:graphicFrame>
        <p:nvGraphicFramePr>
          <p:cNvPr id="3" name="Diagrama 2"/>
          <p:cNvGraphicFramePr/>
          <p:nvPr>
            <p:extLst>
              <p:ext uri="{D42A27DB-BD31-4B8C-83A1-F6EECF244321}">
                <p14:modId xmlns:p14="http://schemas.microsoft.com/office/powerpoint/2010/main" val="3862052188"/>
              </p:ext>
            </p:extLst>
          </p:nvPr>
        </p:nvGraphicFramePr>
        <p:xfrm>
          <a:off x="1106424" y="1955442"/>
          <a:ext cx="7345680" cy="39973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012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995380" y="421724"/>
            <a:ext cx="6789886" cy="400110"/>
          </a:xfrm>
          <a:prstGeom prst="rect">
            <a:avLst/>
          </a:prstGeom>
          <a:noFill/>
        </p:spPr>
        <p:txBody>
          <a:bodyPr wrap="square" rtlCol="0">
            <a:spAutoFit/>
          </a:bodyPr>
          <a:lstStyle/>
          <a:p>
            <a:pPr algn="r"/>
            <a:r>
              <a:rPr lang="en-US" sz="2000" dirty="0">
                <a:solidFill>
                  <a:srgbClr val="FFFFFF"/>
                </a:solidFill>
                <a:latin typeface="Arial Black"/>
                <a:cs typeface="Arial Black"/>
              </a:rPr>
              <a:t>Types of blends</a:t>
            </a:r>
            <a:endParaRPr lang="en-US" sz="1600" b="1" dirty="0">
              <a:solidFill>
                <a:srgbClr val="FFFFFF"/>
              </a:solidFill>
              <a:latin typeface="Arial Black"/>
              <a:cs typeface="Arial Black"/>
            </a:endParaRPr>
          </a:p>
        </p:txBody>
      </p:sp>
      <p:sp>
        <p:nvSpPr>
          <p:cNvPr id="3" name="Rectángulo 2"/>
          <p:cNvSpPr/>
          <p:nvPr/>
        </p:nvSpPr>
        <p:spPr>
          <a:xfrm>
            <a:off x="1043327" y="2322576"/>
            <a:ext cx="3345793" cy="2862322"/>
          </a:xfrm>
          <a:prstGeom prst="rect">
            <a:avLst/>
          </a:prstGeom>
        </p:spPr>
        <p:txBody>
          <a:bodyPr wrap="square">
            <a:spAutoFit/>
          </a:bodyPr>
          <a:lstStyle/>
          <a:p>
            <a:pPr lvl="0"/>
            <a:r>
              <a:rPr lang="en-AU" dirty="0"/>
              <a:t>Massie (2002) suggests other blended possibility that allows students to take a class at different times during the day: “Actual sessions of a multi-day class are offered synchronously or asynchronously, so that students who cannot attend all sessions can still keep up with the flow of the course” (p. 60).</a:t>
            </a:r>
            <a:endParaRPr lang="es-CO" dirty="0"/>
          </a:p>
        </p:txBody>
      </p:sp>
      <p:pic>
        <p:nvPicPr>
          <p:cNvPr id="5" name="Imagen 4"/>
          <p:cNvPicPr>
            <a:picLocks noChangeAspect="1"/>
          </p:cNvPicPr>
          <p:nvPr/>
        </p:nvPicPr>
        <p:blipFill>
          <a:blip r:embed="rId3"/>
          <a:stretch>
            <a:fillRect/>
          </a:stretch>
        </p:blipFill>
        <p:spPr>
          <a:xfrm>
            <a:off x="4479897" y="2322576"/>
            <a:ext cx="3810000" cy="2540000"/>
          </a:xfrm>
          <a:prstGeom prst="rect">
            <a:avLst/>
          </a:prstGeom>
        </p:spPr>
      </p:pic>
    </p:spTree>
    <p:extLst>
      <p:ext uri="{BB962C8B-B14F-4D97-AF65-F5344CB8AC3E}">
        <p14:creationId xmlns:p14="http://schemas.microsoft.com/office/powerpoint/2010/main" val="2481478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980944" y="578393"/>
            <a:ext cx="5815584" cy="400110"/>
          </a:xfrm>
          <a:prstGeom prst="rect">
            <a:avLst/>
          </a:prstGeom>
          <a:noFill/>
        </p:spPr>
        <p:txBody>
          <a:bodyPr wrap="square" rtlCol="0">
            <a:spAutoFit/>
          </a:bodyPr>
          <a:lstStyle/>
          <a:p>
            <a:pPr algn="r"/>
            <a:r>
              <a:rPr lang="en-US" sz="2000" dirty="0">
                <a:solidFill>
                  <a:srgbClr val="FFFFFF"/>
                </a:solidFill>
                <a:latin typeface="Arial Black"/>
                <a:cs typeface="Arial Black"/>
              </a:rPr>
              <a:t>Types of blends</a:t>
            </a:r>
            <a:endParaRPr lang="en-US" sz="2000" b="1" dirty="0">
              <a:solidFill>
                <a:srgbClr val="FFFFFF"/>
              </a:solidFill>
              <a:latin typeface="Arial Black"/>
              <a:cs typeface="Arial Black"/>
            </a:endParaRPr>
          </a:p>
        </p:txBody>
      </p:sp>
      <p:graphicFrame>
        <p:nvGraphicFramePr>
          <p:cNvPr id="3" name="Diagrama 2"/>
          <p:cNvGraphicFramePr/>
          <p:nvPr>
            <p:extLst>
              <p:ext uri="{D42A27DB-BD31-4B8C-83A1-F6EECF244321}">
                <p14:modId xmlns:p14="http://schemas.microsoft.com/office/powerpoint/2010/main" val="876662255"/>
              </p:ext>
            </p:extLst>
          </p:nvPr>
        </p:nvGraphicFramePr>
        <p:xfrm>
          <a:off x="1106424" y="1955442"/>
          <a:ext cx="7345680" cy="39973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53949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6354" y="578393"/>
            <a:ext cx="5524044" cy="400110"/>
          </a:xfrm>
          <a:prstGeom prst="rect">
            <a:avLst/>
          </a:prstGeom>
          <a:noFill/>
        </p:spPr>
        <p:txBody>
          <a:bodyPr wrap="square" rtlCol="0">
            <a:spAutoFit/>
          </a:bodyPr>
          <a:lstStyle/>
          <a:p>
            <a:pPr algn="r"/>
            <a:r>
              <a:rPr lang="es-CO" sz="2000" dirty="0">
                <a:solidFill>
                  <a:srgbClr val="FFFFFF"/>
                </a:solidFill>
                <a:latin typeface="Arial Black"/>
                <a:cs typeface="Arial Black"/>
              </a:rPr>
              <a:t>BL in </a:t>
            </a:r>
            <a:r>
              <a:rPr lang="es-CO" sz="2000" dirty="0" err="1">
                <a:solidFill>
                  <a:srgbClr val="FFFFFF"/>
                </a:solidFill>
                <a:latin typeface="Arial Black"/>
                <a:cs typeface="Arial Black"/>
              </a:rPr>
              <a:t>action</a:t>
            </a:r>
            <a:r>
              <a:rPr lang="es-CO" sz="2000" dirty="0">
                <a:solidFill>
                  <a:srgbClr val="FFFFFF"/>
                </a:solidFill>
                <a:latin typeface="Arial Black"/>
                <a:cs typeface="Arial Black"/>
              </a:rPr>
              <a:t>…</a:t>
            </a:r>
            <a:endParaRPr lang="en-US" sz="2000" dirty="0">
              <a:solidFill>
                <a:srgbClr val="FFFFFF"/>
              </a:solidFill>
              <a:latin typeface="Arial Black"/>
              <a:cs typeface="Arial Black"/>
            </a:endParaRPr>
          </a:p>
        </p:txBody>
      </p:sp>
      <p:sp>
        <p:nvSpPr>
          <p:cNvPr id="3" name="Content Placeholder 2"/>
          <p:cNvSpPr>
            <a:spLocks noGrp="1"/>
          </p:cNvSpPr>
          <p:nvPr>
            <p:ph idx="1"/>
          </p:nvPr>
        </p:nvSpPr>
        <p:spPr>
          <a:xfrm>
            <a:off x="688413" y="2011679"/>
            <a:ext cx="8220456" cy="3975027"/>
          </a:xfrm>
        </p:spPr>
        <p:txBody>
          <a:bodyPr>
            <a:noAutofit/>
          </a:bodyPr>
          <a:lstStyle/>
          <a:p>
            <a:pPr marL="0" indent="0">
              <a:buNone/>
            </a:pPr>
            <a:r>
              <a:rPr lang="en-US" sz="2000" dirty="0"/>
              <a:t>Different ways to implement BL (Friesen, 2012):</a:t>
            </a:r>
          </a:p>
          <a:p>
            <a:r>
              <a:rPr lang="en-US" sz="2000" dirty="0"/>
              <a:t>F2F driver </a:t>
            </a:r>
            <a:r>
              <a:rPr lang="en-US" sz="2000" dirty="0">
                <a:sym typeface="Wingdings"/>
              </a:rPr>
              <a:t> </a:t>
            </a:r>
            <a:r>
              <a:rPr lang="en-US" sz="2000" dirty="0"/>
              <a:t>where the teacher drives the instruction, which is augmented with </a:t>
            </a:r>
            <a:r>
              <a:rPr lang="en-US" sz="2000" dirty="0">
                <a:solidFill>
                  <a:srgbClr val="FF0000"/>
                </a:solidFill>
              </a:rPr>
              <a:t>digital tools.</a:t>
            </a:r>
          </a:p>
          <a:p>
            <a:r>
              <a:rPr lang="en-US" sz="2000" dirty="0"/>
              <a:t>Rotation </a:t>
            </a:r>
            <a:r>
              <a:rPr lang="en-US" sz="2000" dirty="0">
                <a:sym typeface="Wingdings"/>
              </a:rPr>
              <a:t> where</a:t>
            </a:r>
            <a:r>
              <a:rPr lang="en-US" sz="2000" dirty="0"/>
              <a:t> students cycle through a schedule of independent </a:t>
            </a:r>
            <a:r>
              <a:rPr lang="en-US" sz="2000" dirty="0">
                <a:solidFill>
                  <a:srgbClr val="FF0000"/>
                </a:solidFill>
              </a:rPr>
              <a:t>online study </a:t>
            </a:r>
            <a:r>
              <a:rPr lang="en-US" sz="2000" dirty="0"/>
              <a:t>&amp; F2F classroom time.</a:t>
            </a:r>
          </a:p>
          <a:p>
            <a:r>
              <a:rPr lang="en-US" sz="2000" dirty="0"/>
              <a:t>Flex </a:t>
            </a:r>
            <a:r>
              <a:rPr lang="en-US" sz="2000" dirty="0">
                <a:sym typeface="Wingdings"/>
              </a:rPr>
              <a:t> m</a:t>
            </a:r>
            <a:r>
              <a:rPr lang="en-US" sz="2000" dirty="0"/>
              <a:t>ost of the curriculum is delivered via a </a:t>
            </a:r>
            <a:r>
              <a:rPr lang="en-US" sz="2000" dirty="0">
                <a:solidFill>
                  <a:srgbClr val="FF0000"/>
                </a:solidFill>
              </a:rPr>
              <a:t>digital platform </a:t>
            </a:r>
            <a:r>
              <a:rPr lang="en-US" sz="2000" dirty="0"/>
              <a:t>and teachers are available for F2F consultation &amp; support.</a:t>
            </a:r>
            <a:endParaRPr lang="en-US" sz="2000" baseline="30000" dirty="0"/>
          </a:p>
          <a:p>
            <a:r>
              <a:rPr lang="en-US" sz="2000" dirty="0"/>
              <a:t>Self-blend </a:t>
            </a:r>
            <a:r>
              <a:rPr lang="en-US" sz="2000" dirty="0">
                <a:sym typeface="Wingdings"/>
              </a:rPr>
              <a:t> s</a:t>
            </a:r>
            <a:r>
              <a:rPr lang="en-US" sz="2000" dirty="0"/>
              <a:t>tudents choose to augment their traditional learning with </a:t>
            </a:r>
            <a:r>
              <a:rPr lang="en-US" sz="2000" dirty="0">
                <a:solidFill>
                  <a:srgbClr val="FF0000"/>
                </a:solidFill>
              </a:rPr>
              <a:t>online course work</a:t>
            </a:r>
            <a:r>
              <a:rPr lang="en-US" sz="2000" dirty="0"/>
              <a:t>.</a:t>
            </a:r>
          </a:p>
        </p:txBody>
      </p:sp>
    </p:spTree>
    <p:extLst>
      <p:ext uri="{BB962C8B-B14F-4D97-AF65-F5344CB8AC3E}">
        <p14:creationId xmlns:p14="http://schemas.microsoft.com/office/powerpoint/2010/main" val="225131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414838" y="2502988"/>
            <a:ext cx="3403159" cy="2246769"/>
          </a:xfrm>
          <a:prstGeom prst="rect">
            <a:avLst/>
          </a:prstGeom>
          <a:noFill/>
        </p:spPr>
        <p:txBody>
          <a:bodyPr wrap="square" rtlCol="0">
            <a:spAutoFit/>
          </a:bodyPr>
          <a:lstStyle/>
          <a:p>
            <a:pPr algn="ctr"/>
            <a:r>
              <a:rPr lang="en-US" sz="2000" dirty="0">
                <a:solidFill>
                  <a:srgbClr val="C00000"/>
                </a:solidFill>
                <a:latin typeface="Arial Black"/>
                <a:cs typeface="Arial Black"/>
              </a:rPr>
              <a:t>Mission Two. </a:t>
            </a:r>
          </a:p>
          <a:p>
            <a:pPr algn="ctr"/>
            <a:endParaRPr lang="en-US" sz="2000" dirty="0">
              <a:solidFill>
                <a:schemeClr val="tx2"/>
              </a:solidFill>
              <a:latin typeface="Arial Black"/>
              <a:cs typeface="Arial Black"/>
            </a:endParaRPr>
          </a:p>
          <a:p>
            <a:pPr algn="ctr"/>
            <a:r>
              <a:rPr lang="en-US" sz="2000" dirty="0">
                <a:solidFill>
                  <a:schemeClr val="tx2"/>
                </a:solidFill>
                <a:latin typeface="Arial Black"/>
                <a:cs typeface="Arial Black"/>
              </a:rPr>
              <a:t>Identify the types of blends made at your workplace/educational institution.</a:t>
            </a:r>
          </a:p>
          <a:p>
            <a:pPr algn="ctr"/>
            <a:endParaRPr lang="en-US" sz="2000" dirty="0">
              <a:solidFill>
                <a:schemeClr val="tx2"/>
              </a:solidFill>
              <a:latin typeface="Arial Black"/>
              <a:cs typeface="Arial Black"/>
            </a:endParaRPr>
          </a:p>
        </p:txBody>
      </p:sp>
      <p:pic>
        <p:nvPicPr>
          <p:cNvPr id="2" name="Imagen 1"/>
          <p:cNvPicPr>
            <a:picLocks noChangeAspect="1"/>
          </p:cNvPicPr>
          <p:nvPr/>
        </p:nvPicPr>
        <p:blipFill rotWithShape="1">
          <a:blip r:embed="rId3"/>
          <a:srcRect t="-1" b="3756"/>
          <a:stretch/>
        </p:blipFill>
        <p:spPr>
          <a:xfrm>
            <a:off x="910725" y="2400300"/>
            <a:ext cx="2219325" cy="1980112"/>
          </a:xfrm>
          <a:prstGeom prst="rect">
            <a:avLst/>
          </a:prstGeom>
        </p:spPr>
      </p:pic>
      <p:pic>
        <p:nvPicPr>
          <p:cNvPr id="3" name="Imagen 2"/>
          <p:cNvPicPr>
            <a:picLocks noChangeAspect="1"/>
          </p:cNvPicPr>
          <p:nvPr/>
        </p:nvPicPr>
        <p:blipFill>
          <a:blip r:embed="rId4"/>
          <a:stretch>
            <a:fillRect/>
          </a:stretch>
        </p:blipFill>
        <p:spPr>
          <a:xfrm>
            <a:off x="2530792" y="4218312"/>
            <a:ext cx="2781437" cy="1850920"/>
          </a:xfrm>
          <a:prstGeom prst="rect">
            <a:avLst/>
          </a:prstGeom>
        </p:spPr>
      </p:pic>
      <p:pic>
        <p:nvPicPr>
          <p:cNvPr id="5" name="Imagen 4"/>
          <p:cNvPicPr>
            <a:picLocks noChangeAspect="1"/>
          </p:cNvPicPr>
          <p:nvPr/>
        </p:nvPicPr>
        <p:blipFill rotWithShape="1">
          <a:blip r:embed="rId5"/>
          <a:srcRect l="7439" t="3724" r="24895" b="14765"/>
          <a:stretch/>
        </p:blipFill>
        <p:spPr>
          <a:xfrm>
            <a:off x="3033914" y="1473835"/>
            <a:ext cx="2278315" cy="2744478"/>
          </a:xfrm>
          <a:prstGeom prst="rect">
            <a:avLst/>
          </a:prstGeom>
        </p:spPr>
      </p:pic>
    </p:spTree>
    <p:extLst>
      <p:ext uri="{BB962C8B-B14F-4D97-AF65-F5344CB8AC3E}">
        <p14:creationId xmlns:p14="http://schemas.microsoft.com/office/powerpoint/2010/main" val="15800295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Content Placeholder 2"/>
          <p:cNvSpPr>
            <a:spLocks noGrp="1"/>
          </p:cNvSpPr>
          <p:nvPr>
            <p:ph idx="1"/>
          </p:nvPr>
        </p:nvSpPr>
        <p:spPr>
          <a:xfrm>
            <a:off x="0" y="1860550"/>
            <a:ext cx="8621486" cy="4075376"/>
          </a:xfrm>
        </p:spPr>
        <p:txBody>
          <a:bodyPr>
            <a:normAutofit fontScale="92500"/>
          </a:bodyPr>
          <a:lstStyle/>
          <a:p>
            <a:pPr marL="971550" lvl="1" indent="-457200">
              <a:buFontTx/>
              <a:buChar char="-"/>
            </a:pPr>
            <a:r>
              <a:rPr lang="en-US" sz="2400" dirty="0"/>
              <a:t>Many DE institutions focus on the role of the ‘tutor’, who may assist on the phone, by email.</a:t>
            </a:r>
          </a:p>
          <a:p>
            <a:pPr marL="971550" lvl="1" indent="-457200">
              <a:buFontTx/>
              <a:buChar char="-"/>
            </a:pPr>
            <a:r>
              <a:rPr lang="en-US" sz="2400" dirty="0"/>
              <a:t>UNED, founded in 1972, has evolved its methodology but kept the original network of distributed Associate and Support </a:t>
            </a:r>
            <a:r>
              <a:rPr lang="en-US" sz="2400" dirty="0" err="1"/>
              <a:t>Centres</a:t>
            </a:r>
            <a:r>
              <a:rPr lang="en-US" sz="2400" dirty="0"/>
              <a:t>, which enables a BL approach:</a:t>
            </a:r>
          </a:p>
          <a:p>
            <a:pPr marL="1371600" lvl="2" indent="-457200">
              <a:buFontTx/>
              <a:buChar char="-"/>
            </a:pPr>
            <a:r>
              <a:rPr lang="en-US" dirty="0"/>
              <a:t>Optional weekly F2F support sessions: </a:t>
            </a:r>
          </a:p>
          <a:p>
            <a:pPr marL="1828800" lvl="3" indent="-457200">
              <a:buFontTx/>
              <a:buChar char="-"/>
            </a:pPr>
            <a:r>
              <a:rPr lang="en-US" sz="2400" dirty="0"/>
              <a:t>focus on the ‘</a:t>
            </a:r>
            <a:r>
              <a:rPr lang="en-US" sz="2400" dirty="0" err="1"/>
              <a:t>crucial&amp;complex</a:t>
            </a:r>
            <a:r>
              <a:rPr lang="en-US" sz="2400" dirty="0"/>
              <a:t>’ aspects of a given subject</a:t>
            </a:r>
          </a:p>
          <a:p>
            <a:pPr marL="1828800" lvl="3" indent="-457200">
              <a:buFontTx/>
              <a:buChar char="-"/>
            </a:pPr>
            <a:r>
              <a:rPr lang="en-US" sz="2400" dirty="0"/>
              <a:t>nowadays subservient to technology! (L oral interaction)</a:t>
            </a:r>
          </a:p>
          <a:p>
            <a:pPr marL="1828800" lvl="3" indent="-457200">
              <a:buFontTx/>
              <a:buChar char="-"/>
            </a:pPr>
            <a:r>
              <a:rPr lang="en-US" sz="2400" dirty="0"/>
              <a:t>proctored exams</a:t>
            </a:r>
          </a:p>
        </p:txBody>
      </p:sp>
      <p:sp>
        <p:nvSpPr>
          <p:cNvPr id="2" name="Rectángulo 1"/>
          <p:cNvSpPr/>
          <p:nvPr/>
        </p:nvSpPr>
        <p:spPr>
          <a:xfrm>
            <a:off x="2185851" y="395865"/>
            <a:ext cx="6603123" cy="707886"/>
          </a:xfrm>
          <a:prstGeom prst="rect">
            <a:avLst/>
          </a:prstGeom>
        </p:spPr>
        <p:txBody>
          <a:bodyPr wrap="square">
            <a:spAutoFit/>
          </a:bodyPr>
          <a:lstStyle/>
          <a:p>
            <a:pPr lvl="0" algn="r"/>
            <a:r>
              <a:rPr lang="en-US" sz="2000" dirty="0">
                <a:solidFill>
                  <a:srgbClr val="FFFFFF"/>
                </a:solidFill>
                <a:latin typeface="Arial Black"/>
              </a:rPr>
              <a:t>A Distance LL model: </a:t>
            </a:r>
            <a:br>
              <a:rPr lang="en-US" sz="2000" dirty="0">
                <a:solidFill>
                  <a:srgbClr val="FFFFFF"/>
                </a:solidFill>
                <a:latin typeface="Arial Black"/>
              </a:rPr>
            </a:br>
            <a:r>
              <a:rPr lang="en-US" sz="2000" dirty="0">
                <a:solidFill>
                  <a:srgbClr val="FFFFFF"/>
                </a:solidFill>
                <a:latin typeface="Arial Black"/>
              </a:rPr>
              <a:t>The case of UNED </a:t>
            </a:r>
          </a:p>
        </p:txBody>
      </p:sp>
      <p:pic>
        <p:nvPicPr>
          <p:cNvPr id="3" name="Imagen 2"/>
          <p:cNvPicPr>
            <a:picLocks noChangeAspect="1"/>
          </p:cNvPicPr>
          <p:nvPr/>
        </p:nvPicPr>
        <p:blipFill>
          <a:blip r:embed="rId3"/>
          <a:stretch>
            <a:fillRect/>
          </a:stretch>
        </p:blipFill>
        <p:spPr>
          <a:xfrm>
            <a:off x="3931318" y="5113213"/>
            <a:ext cx="4857656" cy="1361610"/>
          </a:xfrm>
          <a:prstGeom prst="rect">
            <a:avLst/>
          </a:prstGeom>
        </p:spPr>
      </p:pic>
    </p:spTree>
    <p:extLst>
      <p:ext uri="{BB962C8B-B14F-4D97-AF65-F5344CB8AC3E}">
        <p14:creationId xmlns:p14="http://schemas.microsoft.com/office/powerpoint/2010/main" val="2222056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1000"/>
                                        <p:tgtEl>
                                          <p:spTgt spid="5">
                                            <p:txEl>
                                              <p:pRg st="2" end="2"/>
                                            </p:txEl>
                                          </p:spTgt>
                                        </p:tgtEl>
                                      </p:cBhvr>
                                    </p:animEffect>
                                    <p:anim calcmode="lin" valueType="num">
                                      <p:cBhvr>
                                        <p:cTn id="1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fade">
                                      <p:cBhvr>
                                        <p:cTn id="23" dur="1000"/>
                                        <p:tgtEl>
                                          <p:spTgt spid="5">
                                            <p:txEl>
                                              <p:pRg st="3" end="3"/>
                                            </p:txEl>
                                          </p:spTgt>
                                        </p:tgtEl>
                                      </p:cBhvr>
                                    </p:animEffect>
                                    <p:anim calcmode="lin" valueType="num">
                                      <p:cBhvr>
                                        <p:cTn id="24"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1000"/>
                                        <p:tgtEl>
                                          <p:spTgt spid="5">
                                            <p:txEl>
                                              <p:pRg st="5" end="5"/>
                                            </p:txEl>
                                          </p:spTgt>
                                        </p:tgtEl>
                                      </p:cBhvr>
                                    </p:animEffect>
                                    <p:anim calcmode="lin" valueType="num">
                                      <p:cBhvr>
                                        <p:cTn id="34"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Content Placeholder 2"/>
          <p:cNvSpPr>
            <a:spLocks noGrp="1"/>
          </p:cNvSpPr>
          <p:nvPr>
            <p:ph idx="1"/>
          </p:nvPr>
        </p:nvSpPr>
        <p:spPr>
          <a:xfrm>
            <a:off x="0" y="1860550"/>
            <a:ext cx="8621486" cy="4075376"/>
          </a:xfrm>
        </p:spPr>
        <p:txBody>
          <a:bodyPr>
            <a:normAutofit fontScale="92500" lnSpcReduction="10000"/>
          </a:bodyPr>
          <a:lstStyle/>
          <a:p>
            <a:pPr lvl="1">
              <a:lnSpc>
                <a:spcPct val="150000"/>
              </a:lnSpc>
            </a:pPr>
            <a:r>
              <a:rPr lang="en-US" altLang="es-ES_tradnl" sz="2400" dirty="0"/>
              <a:t>Over 200,000 students, 9 faculties, 2 engineering schools, a language </a:t>
            </a:r>
            <a:r>
              <a:rPr lang="en-US" altLang="es-ES_tradnl" sz="2400" dirty="0" err="1"/>
              <a:t>centre</a:t>
            </a:r>
            <a:r>
              <a:rPr lang="en-US" altLang="es-ES_tradnl" sz="2400" dirty="0"/>
              <a:t> &amp; a methodological research </a:t>
            </a:r>
            <a:r>
              <a:rPr lang="en-US" altLang="es-ES_tradnl" sz="2400" dirty="0" err="1"/>
              <a:t>centre</a:t>
            </a:r>
            <a:r>
              <a:rPr lang="en-US" altLang="es-ES_tradnl" sz="2400" dirty="0"/>
              <a:t> </a:t>
            </a:r>
            <a:r>
              <a:rPr lang="en-US" altLang="es-ES_tradnl" sz="2400" dirty="0">
                <a:sym typeface="Wingdings"/>
              </a:rPr>
              <a:t> </a:t>
            </a:r>
          </a:p>
          <a:p>
            <a:pPr lvl="2">
              <a:lnSpc>
                <a:spcPct val="150000"/>
              </a:lnSpc>
            </a:pPr>
            <a:r>
              <a:rPr lang="en-US" altLang="es-ES_tradnl" sz="2000" dirty="0"/>
              <a:t> &gt;50 degree &amp; postgraduate (master &amp; doctorate) programs </a:t>
            </a:r>
          </a:p>
          <a:p>
            <a:pPr lvl="2">
              <a:lnSpc>
                <a:spcPct val="150000"/>
              </a:lnSpc>
            </a:pPr>
            <a:r>
              <a:rPr lang="en-US" altLang="es-ES_tradnl" sz="2000" dirty="0"/>
              <a:t>&gt;50 professional training courses. 			</a:t>
            </a:r>
          </a:p>
          <a:p>
            <a:pPr lvl="1">
              <a:lnSpc>
                <a:spcPct val="150000"/>
              </a:lnSpc>
            </a:pPr>
            <a:r>
              <a:rPr lang="en-US" altLang="es-ES_tradnl" sz="2400" dirty="0">
                <a:sym typeface="Wingdings"/>
              </a:rPr>
              <a:t>Work </a:t>
            </a:r>
            <a:r>
              <a:rPr lang="en-US" altLang="es-ES_tradnl" sz="2400" dirty="0"/>
              <a:t>undertaken by &gt;1400 lecturers &amp; 6900 tutors </a:t>
            </a:r>
          </a:p>
          <a:p>
            <a:pPr marL="457200" lvl="1" indent="0">
              <a:lnSpc>
                <a:spcPct val="150000"/>
              </a:lnSpc>
              <a:buNone/>
            </a:pPr>
            <a:r>
              <a:rPr lang="en-US" altLang="es-ES_tradnl" sz="2400" dirty="0"/>
              <a:t>    (with the assistance of 2000 admin staff approx.).</a:t>
            </a:r>
          </a:p>
          <a:p>
            <a:pPr lvl="1">
              <a:lnSpc>
                <a:spcPct val="150000"/>
              </a:lnSpc>
            </a:pPr>
            <a:r>
              <a:rPr lang="en-US" altLang="es-ES_tradnl" sz="2400" dirty="0"/>
              <a:t>Central campus in Madrid, 61 regional study </a:t>
            </a:r>
            <a:r>
              <a:rPr lang="en-US" altLang="es-ES_tradnl" sz="2400" dirty="0" err="1"/>
              <a:t>centres</a:t>
            </a:r>
            <a:r>
              <a:rPr lang="en-US" altLang="es-ES_tradnl" sz="2400" dirty="0"/>
              <a:t> &amp; 80 extensions distributed throughout Spain + 11 countries.</a:t>
            </a:r>
            <a:endParaRPr lang="en-US" sz="2400" dirty="0"/>
          </a:p>
        </p:txBody>
      </p:sp>
      <p:sp>
        <p:nvSpPr>
          <p:cNvPr id="2" name="Rectángulo 1"/>
          <p:cNvSpPr/>
          <p:nvPr/>
        </p:nvSpPr>
        <p:spPr>
          <a:xfrm>
            <a:off x="2185851" y="395865"/>
            <a:ext cx="6603123" cy="707886"/>
          </a:xfrm>
          <a:prstGeom prst="rect">
            <a:avLst/>
          </a:prstGeom>
        </p:spPr>
        <p:txBody>
          <a:bodyPr wrap="square">
            <a:spAutoFit/>
          </a:bodyPr>
          <a:lstStyle/>
          <a:p>
            <a:pPr lvl="0" algn="r"/>
            <a:r>
              <a:rPr lang="en-US" sz="2000" dirty="0">
                <a:solidFill>
                  <a:srgbClr val="FFFFFF"/>
                </a:solidFill>
                <a:latin typeface="Arial Black"/>
              </a:rPr>
              <a:t>A Distance LL model: </a:t>
            </a:r>
            <a:br>
              <a:rPr lang="en-US" sz="2000" dirty="0">
                <a:solidFill>
                  <a:srgbClr val="FFFFFF"/>
                </a:solidFill>
                <a:latin typeface="Arial Black"/>
              </a:rPr>
            </a:br>
            <a:r>
              <a:rPr lang="en-US" sz="2000" dirty="0">
                <a:solidFill>
                  <a:srgbClr val="FFFFFF"/>
                </a:solidFill>
                <a:latin typeface="Arial Black"/>
              </a:rPr>
              <a:t>The case of UNED </a:t>
            </a:r>
          </a:p>
        </p:txBody>
      </p:sp>
    </p:spTree>
    <p:extLst>
      <p:ext uri="{BB962C8B-B14F-4D97-AF65-F5344CB8AC3E}">
        <p14:creationId xmlns:p14="http://schemas.microsoft.com/office/powerpoint/2010/main" val="457214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1000"/>
                                        <p:tgtEl>
                                          <p:spTgt spid="5">
                                            <p:txEl>
                                              <p:pRg st="4" end="4"/>
                                            </p:txEl>
                                          </p:spTgt>
                                        </p:tgtEl>
                                      </p:cBhvr>
                                    </p:animEffect>
                                    <p:anim calcmode="lin" valueType="num">
                                      <p:cBhvr>
                                        <p:cTn id="27"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 calcmode="lin" valueType="num">
                                      <p:cBhvr additive="base">
                                        <p:cTn id="3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928309" y="578393"/>
            <a:ext cx="5524044" cy="400110"/>
          </a:xfrm>
          <a:prstGeom prst="rect">
            <a:avLst/>
          </a:prstGeom>
          <a:noFill/>
        </p:spPr>
        <p:txBody>
          <a:bodyPr wrap="square" rtlCol="0">
            <a:spAutoFit/>
          </a:bodyPr>
          <a:lstStyle/>
          <a:p>
            <a:pPr algn="r"/>
            <a:r>
              <a:rPr lang="en-US" sz="2000" dirty="0">
                <a:solidFill>
                  <a:srgbClr val="FFFFFF"/>
                </a:solidFill>
                <a:latin typeface="Arial Black"/>
              </a:rPr>
              <a:t>The Flipped Classroom (Khan, 2004)</a:t>
            </a:r>
          </a:p>
        </p:txBody>
      </p:sp>
      <p:sp>
        <p:nvSpPr>
          <p:cNvPr id="3" name="Content Placeholder 2"/>
          <p:cNvSpPr>
            <a:spLocks noGrp="1"/>
          </p:cNvSpPr>
          <p:nvPr>
            <p:ph idx="1"/>
          </p:nvPr>
        </p:nvSpPr>
        <p:spPr>
          <a:xfrm>
            <a:off x="557784" y="1898468"/>
            <a:ext cx="8220456" cy="4131782"/>
          </a:xfrm>
        </p:spPr>
        <p:txBody>
          <a:bodyPr>
            <a:noAutofit/>
          </a:bodyPr>
          <a:lstStyle/>
          <a:p>
            <a:r>
              <a:rPr lang="en-US" dirty="0"/>
              <a:t>Traditional learning environment reversed:</a:t>
            </a:r>
          </a:p>
          <a:p>
            <a:pPr lvl="1"/>
            <a:r>
              <a:rPr lang="en-US" dirty="0"/>
              <a:t>(</a:t>
            </a:r>
            <a:r>
              <a:rPr lang="en-US" dirty="0">
                <a:solidFill>
                  <a:srgbClr val="FF0000"/>
                </a:solidFill>
              </a:rPr>
              <a:t>online</a:t>
            </a:r>
            <a:r>
              <a:rPr lang="en-US" dirty="0"/>
              <a:t>) instructional content (e.g., watch lectures, carry out research) delivered outside the classroom. </a:t>
            </a:r>
          </a:p>
          <a:p>
            <a:pPr lvl="1"/>
            <a:r>
              <a:rPr lang="en-US" dirty="0"/>
              <a:t>activities (e.g., homework) moved into the classroom to be undertaken under teacher’s supervision.</a:t>
            </a:r>
          </a:p>
        </p:txBody>
      </p:sp>
    </p:spTree>
    <p:extLst>
      <p:ext uri="{BB962C8B-B14F-4D97-AF65-F5344CB8AC3E}">
        <p14:creationId xmlns:p14="http://schemas.microsoft.com/office/powerpoint/2010/main" val="104877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228599" y="609600"/>
            <a:ext cx="8650705" cy="1981200"/>
          </a:xfrm>
          <a:ln/>
          <a:extLst>
            <a:ext uri="{91240B29-F687-4f45-9708-019B960494DF}">
              <a14:hiddenLine xmlns="" xmlns:a14="http://schemas.microsoft.com/office/drawing/2010/main" w="9525">
                <a:solidFill>
                  <a:schemeClr val="folHlink"/>
                </a:solidFill>
                <a:miter lim="800000"/>
                <a:headEnd/>
                <a:tailEnd/>
              </a14:hiddenLine>
            </a:ext>
          </a:extLst>
        </p:spPr>
        <p:txBody>
          <a:bodyPr/>
          <a:lstStyle/>
          <a:p>
            <a:r>
              <a:rPr lang="en-GB" altLang="es-ES_tradnl" sz="2000" dirty="0">
                <a:solidFill>
                  <a:srgbClr val="FFFFFF"/>
                </a:solidFill>
                <a:latin typeface="Arial Black"/>
                <a:ea typeface="+mn-ea"/>
                <a:cs typeface="+mn-cs"/>
              </a:rPr>
              <a:t>Network of Associate Centres</a:t>
            </a:r>
            <a:br>
              <a:rPr lang="en-GB" altLang="es-ES_tradnl" sz="2400" dirty="0"/>
            </a:br>
            <a:r>
              <a:rPr lang="en-GB" altLang="es-ES_tradnl" sz="2400" dirty="0"/>
              <a:t>     </a:t>
            </a:r>
            <a:br>
              <a:rPr lang="en-GB" altLang="es-ES_tradnl" sz="2400" dirty="0"/>
            </a:br>
            <a:br>
              <a:rPr lang="en-GB" altLang="es-ES_tradnl" sz="2400" dirty="0"/>
            </a:br>
            <a:endParaRPr lang="es-ES" altLang="es-ES_tradnl" sz="2400" dirty="0"/>
          </a:p>
        </p:txBody>
      </p:sp>
      <p:sp>
        <p:nvSpPr>
          <p:cNvPr id="254979" name="Rectangle 3"/>
          <p:cNvSpPr>
            <a:spLocks noGrp="1" noChangeArrowheads="1"/>
          </p:cNvSpPr>
          <p:nvPr>
            <p:ph idx="1"/>
          </p:nvPr>
        </p:nvSpPr>
        <p:spPr>
          <a:xfrm>
            <a:off x="1447800" y="1600200"/>
            <a:ext cx="6705600" cy="4495800"/>
          </a:xfrm>
        </p:spPr>
        <p:txBody>
          <a:bodyPr/>
          <a:lstStyle/>
          <a:p>
            <a:endParaRPr lang="es-ES_tradnl" altLang="es-ES_tradnl">
              <a:solidFill>
                <a:srgbClr val="FFFF99"/>
              </a:solidFill>
              <a:latin typeface="Arial" charset="0"/>
            </a:endParaRPr>
          </a:p>
          <a:p>
            <a:pPr>
              <a:buFont typeface="Wingdings" charset="2"/>
              <a:buNone/>
            </a:pPr>
            <a:endParaRPr lang="es-ES_tradnl" altLang="es-ES_tradnl">
              <a:solidFill>
                <a:srgbClr val="FFFF99"/>
              </a:solidFill>
              <a:latin typeface="Arial" charset="0"/>
            </a:endParaRPr>
          </a:p>
          <a:p>
            <a:pPr>
              <a:buFont typeface="Wingdings" charset="2"/>
              <a:buNone/>
            </a:pPr>
            <a:endParaRPr lang="es-ES" altLang="es-ES_tradnl" sz="1800" b="1">
              <a:solidFill>
                <a:srgbClr val="FFFF99"/>
              </a:solidFill>
              <a:latin typeface="Arial" charset="0"/>
            </a:endParaRPr>
          </a:p>
        </p:txBody>
      </p:sp>
      <p:sp>
        <p:nvSpPr>
          <p:cNvPr id="11" name="Marcador de número de diapositiva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421A52-313A-8343-BEBB-8DE99EAF046D}" type="slidenum">
              <a:rPr kumimoji="0" lang="es-ES" altLang="es-ES_tradnl" sz="1200" b="0" i="0" u="none" strike="noStrike" kern="1200" cap="none" spc="0" normalizeH="0" baseline="0" noProof="0">
                <a:ln>
                  <a:noFill/>
                </a:ln>
                <a:solidFill>
                  <a:prstClr val="white">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s-ES" altLang="es-ES_tradnl" sz="1200" b="0" i="0" u="none" strike="noStrike" kern="1200" cap="none" spc="0" normalizeH="0" baseline="0" noProof="0">
              <a:ln>
                <a:noFill/>
              </a:ln>
              <a:solidFill>
                <a:prstClr val="white">
                  <a:tint val="75000"/>
                </a:prstClr>
              </a:solidFill>
              <a:effectLst/>
              <a:uLnTx/>
              <a:uFillTx/>
              <a:latin typeface="Calibri"/>
              <a:ea typeface="+mn-ea"/>
              <a:cs typeface="+mn-cs"/>
            </a:endParaRPr>
          </a:p>
        </p:txBody>
      </p:sp>
      <p:sp>
        <p:nvSpPr>
          <p:cNvPr id="254981" name="Line 5"/>
          <p:cNvSpPr>
            <a:spLocks noChangeShapeType="1"/>
          </p:cNvSpPr>
          <p:nvPr/>
        </p:nvSpPr>
        <p:spPr bwMode="auto">
          <a:xfrm>
            <a:off x="228600" y="1524000"/>
            <a:ext cx="8763000" cy="0"/>
          </a:xfrm>
          <a:prstGeom prst="line">
            <a:avLst/>
          </a:prstGeom>
          <a:noFill/>
          <a:ln w="285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254982" name="Picture 6" descr="mapa"/>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90600" y="1600200"/>
            <a:ext cx="7010400" cy="4343400"/>
          </a:xfrm>
          <a:prstGeom prst="rect">
            <a:avLst/>
          </a:prstGeom>
          <a:noFill/>
          <a:extLst>
            <a:ext uri="{909E8E84-426E-40dd-AFC4-6F175D3DCCD1}">
              <a14:hiddenFill xmlns="" xmlns:a14="http://schemas.microsoft.com/office/drawing/2010/main">
                <a:solidFill>
                  <a:srgbClr val="FFFFFF"/>
                </a:solidFill>
              </a14:hiddenFill>
            </a:ext>
          </a:extLst>
        </p:spPr>
      </p:pic>
      <p:sp>
        <p:nvSpPr>
          <p:cNvPr id="254983" name="Rectangle 7"/>
          <p:cNvSpPr>
            <a:spLocks noChangeArrowheads="1"/>
          </p:cNvSpPr>
          <p:nvPr/>
        </p:nvSpPr>
        <p:spPr bwMode="auto">
          <a:xfrm>
            <a:off x="990600" y="2667000"/>
            <a:ext cx="2590800" cy="1066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altLang="es-ES_tradnl" sz="3200" b="0" i="0" u="none" strike="noStrike" kern="1200" cap="none" spc="0" normalizeH="0" baseline="0" noProof="0" dirty="0">
                <a:ln>
                  <a:noFill/>
                </a:ln>
                <a:solidFill>
                  <a:srgbClr val="FF0000"/>
                </a:solidFill>
                <a:effectLst/>
                <a:uLnTx/>
                <a:uFillTx/>
                <a:latin typeface="Calibri"/>
                <a:ea typeface="+mn-ea"/>
                <a:cs typeface="+mn-cs"/>
              </a:rPr>
              <a:t>Centros Asociados</a:t>
            </a:r>
            <a:endParaRPr kumimoji="0" lang="es-ES" altLang="es-ES_tradnl" sz="3200" b="0" i="0" u="none" strike="noStrike" kern="1200" cap="none" spc="0" normalizeH="0" baseline="0" noProof="0" dirty="0">
              <a:ln>
                <a:noFill/>
              </a:ln>
              <a:solidFill>
                <a:srgbClr val="FF0000"/>
              </a:solidFill>
              <a:effectLst/>
              <a:uLnTx/>
              <a:uFillTx/>
              <a:latin typeface="Calibri"/>
              <a:ea typeface="+mn-ea"/>
              <a:cs typeface="+mn-cs"/>
            </a:endParaRPr>
          </a:p>
        </p:txBody>
      </p:sp>
      <p:sp>
        <p:nvSpPr>
          <p:cNvPr id="254988" name="Text Box 12"/>
          <p:cNvSpPr txBox="1">
            <a:spLocks noChangeArrowheads="1"/>
          </p:cNvSpPr>
          <p:nvPr/>
        </p:nvSpPr>
        <p:spPr bwMode="auto">
          <a:xfrm>
            <a:off x="4648200" y="2819400"/>
            <a:ext cx="3810000" cy="519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Char char="-"/>
              <a:tabLst/>
              <a:defRPr/>
            </a:pPr>
            <a:endParaRPr kumimoji="0" lang="es-ES_tradnl" altLang="es-ES_tradnl" sz="2800" b="1"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32447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206605" y="419367"/>
            <a:ext cx="5524044" cy="707886"/>
          </a:xfrm>
          <a:prstGeom prst="rect">
            <a:avLst/>
          </a:prstGeom>
          <a:noFill/>
        </p:spPr>
        <p:txBody>
          <a:bodyPr wrap="square" rtlCol="0">
            <a:spAutoFit/>
          </a:bodyPr>
          <a:lstStyle/>
          <a:p>
            <a:pPr lvl="0" algn="r"/>
            <a:r>
              <a:rPr lang="en-US" sz="2000" dirty="0">
                <a:solidFill>
                  <a:srgbClr val="FFFFFF"/>
                </a:solidFill>
                <a:latin typeface="Arial Black"/>
              </a:rPr>
              <a:t>A Distance LL model: </a:t>
            </a:r>
            <a:br>
              <a:rPr lang="en-US" sz="2000" dirty="0">
                <a:solidFill>
                  <a:srgbClr val="FFFFFF"/>
                </a:solidFill>
                <a:latin typeface="Arial Black"/>
              </a:rPr>
            </a:br>
            <a:r>
              <a:rPr lang="en-US" sz="2000" dirty="0">
                <a:solidFill>
                  <a:srgbClr val="FFFFFF"/>
                </a:solidFill>
                <a:latin typeface="Arial Black"/>
              </a:rPr>
              <a:t>The case of UNED </a:t>
            </a:r>
          </a:p>
        </p:txBody>
      </p:sp>
      <p:sp>
        <p:nvSpPr>
          <p:cNvPr id="3" name="Content Placeholder 2"/>
          <p:cNvSpPr>
            <a:spLocks noGrp="1"/>
          </p:cNvSpPr>
          <p:nvPr>
            <p:ph idx="1"/>
          </p:nvPr>
        </p:nvSpPr>
        <p:spPr>
          <a:xfrm>
            <a:off x="1138230" y="2065446"/>
            <a:ext cx="7520741" cy="4131782"/>
          </a:xfrm>
        </p:spPr>
        <p:txBody>
          <a:bodyPr>
            <a:noAutofit/>
          </a:bodyPr>
          <a:lstStyle/>
          <a:p>
            <a:r>
              <a:rPr lang="en-US" sz="2000" dirty="0"/>
              <a:t>Role division and interaction between the teaching teams in the headquarters in Madrid and the tutors in the associate </a:t>
            </a:r>
            <a:r>
              <a:rPr lang="en-US" sz="2000" dirty="0" err="1"/>
              <a:t>centres</a:t>
            </a:r>
            <a:r>
              <a:rPr lang="en-US" sz="2000" dirty="0"/>
              <a:t>. </a:t>
            </a:r>
          </a:p>
          <a:p>
            <a:r>
              <a:rPr lang="en-US" sz="2000" dirty="0"/>
              <a:t>In the associate </a:t>
            </a:r>
            <a:r>
              <a:rPr lang="en-US" sz="2000" dirty="0" err="1"/>
              <a:t>centres</a:t>
            </a:r>
            <a:r>
              <a:rPr lang="en-US" sz="2000" dirty="0"/>
              <a:t> students do all their administrative duties and take their final exams, and voluntarily attend around an hour and a half face-to-face classes for each given subject on a weekly basis given by (assisting) tutors. </a:t>
            </a:r>
          </a:p>
          <a:p>
            <a:r>
              <a:rPr lang="en-US" sz="2000" dirty="0"/>
              <a:t>In the meanwhile, the teachers at the UNED headquarters in Madrid remain sole responsible for course design, material selection (or creation), telephonic consultation and evaluation. </a:t>
            </a:r>
          </a:p>
        </p:txBody>
      </p:sp>
    </p:spTree>
    <p:extLst>
      <p:ext uri="{BB962C8B-B14F-4D97-AF65-F5344CB8AC3E}">
        <p14:creationId xmlns:p14="http://schemas.microsoft.com/office/powerpoint/2010/main" val="3833427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6354" y="578393"/>
            <a:ext cx="5524044" cy="400110"/>
          </a:xfrm>
          <a:prstGeom prst="rect">
            <a:avLst/>
          </a:prstGeom>
          <a:noFill/>
        </p:spPr>
        <p:txBody>
          <a:bodyPr wrap="square" rtlCol="0">
            <a:spAutoFit/>
          </a:bodyPr>
          <a:lstStyle/>
          <a:p>
            <a:pPr algn="r"/>
            <a:r>
              <a:rPr lang="en-US" sz="2000" dirty="0">
                <a:solidFill>
                  <a:srgbClr val="FFFFFF"/>
                </a:solidFill>
                <a:latin typeface="Arial Black"/>
                <a:cs typeface="Arial Black"/>
              </a:rPr>
              <a:t>Main discussion targets</a:t>
            </a:r>
          </a:p>
        </p:txBody>
      </p:sp>
      <p:sp>
        <p:nvSpPr>
          <p:cNvPr id="6" name="Content Placeholder 2"/>
          <p:cNvSpPr>
            <a:spLocks noGrp="1"/>
          </p:cNvSpPr>
          <p:nvPr>
            <p:ph idx="1"/>
          </p:nvPr>
        </p:nvSpPr>
        <p:spPr>
          <a:xfrm>
            <a:off x="3774977" y="2100065"/>
            <a:ext cx="4825421" cy="3537866"/>
          </a:xfrm>
        </p:spPr>
        <p:txBody>
          <a:bodyPr>
            <a:normAutofit/>
          </a:bodyPr>
          <a:lstStyle/>
          <a:p>
            <a:pPr lvl="0"/>
            <a:r>
              <a:rPr lang="es-CO" dirty="0" err="1"/>
              <a:t>Why</a:t>
            </a:r>
            <a:r>
              <a:rPr lang="es-CO" dirty="0"/>
              <a:t> </a:t>
            </a:r>
            <a:r>
              <a:rPr lang="es-CO" dirty="0" err="1"/>
              <a:t>blending</a:t>
            </a:r>
            <a:r>
              <a:rPr lang="es-CO" dirty="0"/>
              <a:t>? </a:t>
            </a:r>
          </a:p>
          <a:p>
            <a:pPr lvl="0"/>
            <a:r>
              <a:rPr lang="es-CO" dirty="0"/>
              <a:t>BL: </a:t>
            </a:r>
            <a:r>
              <a:rPr lang="es-CO" dirty="0" err="1"/>
              <a:t>Its</a:t>
            </a:r>
            <a:r>
              <a:rPr lang="es-CO" dirty="0"/>
              <a:t> </a:t>
            </a:r>
            <a:r>
              <a:rPr lang="es-CO" dirty="0" err="1"/>
              <a:t>diversified</a:t>
            </a:r>
            <a:r>
              <a:rPr lang="es-CO" dirty="0"/>
              <a:t> </a:t>
            </a:r>
            <a:r>
              <a:rPr lang="es-CO" dirty="0" err="1"/>
              <a:t>nature</a:t>
            </a:r>
            <a:r>
              <a:rPr lang="es-CO" dirty="0"/>
              <a:t> </a:t>
            </a:r>
          </a:p>
          <a:p>
            <a:pPr lvl="0"/>
            <a:r>
              <a:rPr lang="es-CO" dirty="0" err="1"/>
              <a:t>Types</a:t>
            </a:r>
            <a:r>
              <a:rPr lang="es-CO" dirty="0"/>
              <a:t> of </a:t>
            </a:r>
            <a:r>
              <a:rPr lang="es-CO" dirty="0" err="1"/>
              <a:t>blends</a:t>
            </a:r>
            <a:endParaRPr lang="es-CO" dirty="0"/>
          </a:p>
          <a:p>
            <a:r>
              <a:rPr lang="es-CO" dirty="0" err="1"/>
              <a:t>Our</a:t>
            </a:r>
            <a:r>
              <a:rPr lang="es-CO" dirty="0"/>
              <a:t> </a:t>
            </a:r>
            <a:r>
              <a:rPr lang="es-CO" dirty="0" err="1"/>
              <a:t>study</a:t>
            </a:r>
            <a:endParaRPr lang="es-CO" dirty="0"/>
          </a:p>
          <a:p>
            <a:r>
              <a:rPr lang="es-CO" dirty="0" err="1"/>
              <a:t>Lessons</a:t>
            </a:r>
            <a:r>
              <a:rPr lang="es-CO" dirty="0"/>
              <a:t> </a:t>
            </a:r>
            <a:r>
              <a:rPr lang="es-CO" dirty="0" err="1"/>
              <a:t>learned</a:t>
            </a:r>
            <a:endParaRPr lang="es-CO" dirty="0"/>
          </a:p>
          <a:p>
            <a:pPr marL="0" indent="0">
              <a:buNone/>
            </a:pPr>
            <a:endParaRPr lang="es-CO" dirty="0"/>
          </a:p>
          <a:p>
            <a:pPr lvl="0"/>
            <a:endParaRPr lang="es-CO" dirty="0"/>
          </a:p>
        </p:txBody>
      </p:sp>
      <p:pic>
        <p:nvPicPr>
          <p:cNvPr id="3" name="Imagen 2"/>
          <p:cNvPicPr>
            <a:picLocks noChangeAspect="1"/>
          </p:cNvPicPr>
          <p:nvPr/>
        </p:nvPicPr>
        <p:blipFill>
          <a:blip r:embed="rId3"/>
          <a:stretch>
            <a:fillRect/>
          </a:stretch>
        </p:blipFill>
        <p:spPr>
          <a:xfrm>
            <a:off x="682670" y="1970994"/>
            <a:ext cx="2867025" cy="4048125"/>
          </a:xfrm>
          <a:prstGeom prst="rect">
            <a:avLst/>
          </a:prstGeom>
        </p:spPr>
      </p:pic>
      <p:sp>
        <p:nvSpPr>
          <p:cNvPr id="2" name="Rectángulo 1"/>
          <p:cNvSpPr/>
          <p:nvPr/>
        </p:nvSpPr>
        <p:spPr>
          <a:xfrm>
            <a:off x="2869638" y="6037264"/>
            <a:ext cx="5612883" cy="369332"/>
          </a:xfrm>
          <a:prstGeom prst="rect">
            <a:avLst/>
          </a:prstGeom>
        </p:spPr>
        <p:txBody>
          <a:bodyPr wrap="none">
            <a:spAutoFit/>
          </a:bodyPr>
          <a:lstStyle/>
          <a:p>
            <a:pPr lvl="0"/>
            <a:r>
              <a:rPr lang="en-US" dirty="0"/>
              <a:t>Hands-on blends will take place throughout the session </a:t>
            </a:r>
            <a:r>
              <a:rPr lang="en-US" dirty="0">
                <a:sym typeface="Wingdings" panose="05000000000000000000" pitchFamily="2" charset="2"/>
              </a:rPr>
              <a:t></a:t>
            </a:r>
            <a:endParaRPr lang="en-US" dirty="0"/>
          </a:p>
        </p:txBody>
      </p:sp>
    </p:spTree>
    <p:extLst>
      <p:ext uri="{BB962C8B-B14F-4D97-AF65-F5344CB8AC3E}">
        <p14:creationId xmlns:p14="http://schemas.microsoft.com/office/powerpoint/2010/main" val="132619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Content Placeholder 2"/>
          <p:cNvSpPr>
            <a:spLocks noGrp="1"/>
          </p:cNvSpPr>
          <p:nvPr>
            <p:ph idx="1"/>
          </p:nvPr>
        </p:nvSpPr>
        <p:spPr>
          <a:xfrm>
            <a:off x="635724" y="2197100"/>
            <a:ext cx="4275910" cy="3332842"/>
          </a:xfrm>
        </p:spPr>
        <p:txBody>
          <a:bodyPr>
            <a:normAutofit fontScale="70000" lnSpcReduction="20000"/>
          </a:bodyPr>
          <a:lstStyle/>
          <a:p>
            <a:pPr>
              <a:buFont typeface="Wingdings" panose="05000000000000000000" pitchFamily="2" charset="2"/>
              <a:buChar char="ü"/>
              <a:defRPr/>
            </a:pPr>
            <a:r>
              <a:rPr lang="es-ES" altLang="es-ES_tradnl" sz="2600" b="1" dirty="0"/>
              <a:t>Open </a:t>
            </a:r>
            <a:r>
              <a:rPr lang="es-ES" altLang="es-ES_tradnl" sz="2600" b="1" dirty="0" err="1"/>
              <a:t>actions</a:t>
            </a:r>
            <a:endParaRPr lang="es-ES" altLang="es-ES_tradnl" sz="2600" b="1" dirty="0"/>
          </a:p>
          <a:p>
            <a:pPr lvl="2">
              <a:buFont typeface="Arial" panose="020B0604020202020204" pitchFamily="34" charset="0"/>
              <a:buChar char="•"/>
              <a:defRPr/>
            </a:pPr>
            <a:r>
              <a:rPr lang="es-ES" altLang="es-ES_tradnl" sz="2600" dirty="0" err="1"/>
              <a:t>Prospective</a:t>
            </a:r>
            <a:r>
              <a:rPr lang="es-ES" altLang="es-ES_tradnl" sz="2600" dirty="0"/>
              <a:t> students </a:t>
            </a:r>
            <a:r>
              <a:rPr lang="es-ES" altLang="es-ES_tradnl" sz="2600" dirty="0" err="1"/>
              <a:t>orientation</a:t>
            </a:r>
            <a:endParaRPr lang="es-ES" altLang="es-ES_tradnl" sz="2600" dirty="0"/>
          </a:p>
          <a:p>
            <a:pPr lvl="2">
              <a:buFont typeface="Arial" panose="020B0604020202020204" pitchFamily="34" charset="0"/>
              <a:buChar char="•"/>
              <a:defRPr/>
            </a:pPr>
            <a:r>
              <a:rPr lang="es-ES" altLang="es-ES_tradnl" sz="2600" dirty="0"/>
              <a:t> Zero </a:t>
            </a:r>
            <a:r>
              <a:rPr lang="es-ES" altLang="es-ES_tradnl" sz="2600" dirty="0" err="1"/>
              <a:t>courses</a:t>
            </a:r>
            <a:r>
              <a:rPr lang="es-ES" altLang="es-ES_tradnl" sz="2600" dirty="0"/>
              <a:t> (on-line &amp; F2F)</a:t>
            </a:r>
          </a:p>
          <a:p>
            <a:pPr marL="457200" lvl="2" indent="-457200">
              <a:buFont typeface="Wingdings" panose="05000000000000000000" pitchFamily="2" charset="2"/>
              <a:buChar char="ü"/>
              <a:defRPr/>
            </a:pPr>
            <a:r>
              <a:rPr lang="es-ES" altLang="es-ES_tradnl" sz="2600" b="1" dirty="0" err="1"/>
              <a:t>Registered</a:t>
            </a:r>
            <a:r>
              <a:rPr lang="es-ES" altLang="es-ES_tradnl" sz="2600" b="1" dirty="0"/>
              <a:t> students </a:t>
            </a:r>
            <a:r>
              <a:rPr lang="es-ES" altLang="es-ES_tradnl" sz="2600" b="1" dirty="0" err="1"/>
              <a:t>actions</a:t>
            </a:r>
            <a:endParaRPr lang="es-ES" altLang="es-ES_tradnl" sz="2600" b="1" dirty="0"/>
          </a:p>
          <a:p>
            <a:pPr lvl="2">
              <a:buFont typeface="Arial" panose="020B0604020202020204" pitchFamily="34" charset="0"/>
              <a:buChar char="•"/>
              <a:defRPr/>
            </a:pPr>
            <a:r>
              <a:rPr lang="es-ES" altLang="es-ES_tradnl" sz="2600" dirty="0"/>
              <a:t> </a:t>
            </a:r>
            <a:r>
              <a:rPr lang="es-ES" altLang="es-ES_tradnl" sz="2600" dirty="0" err="1"/>
              <a:t>Student</a:t>
            </a:r>
            <a:r>
              <a:rPr lang="es-ES" altLang="es-ES_tradnl" sz="2600" dirty="0"/>
              <a:t> campus </a:t>
            </a:r>
            <a:r>
              <a:rPr lang="es-ES" altLang="es-ES_tradnl" sz="2600" dirty="0" err="1"/>
              <a:t>information</a:t>
            </a:r>
            <a:endParaRPr lang="es-ES" altLang="es-ES_tradnl" sz="2600" dirty="0"/>
          </a:p>
          <a:p>
            <a:pPr lvl="2">
              <a:buFont typeface="Arial" panose="020B0604020202020204" pitchFamily="34" charset="0"/>
              <a:buChar char="•"/>
              <a:defRPr/>
            </a:pPr>
            <a:r>
              <a:rPr lang="es-ES" altLang="es-ES_tradnl" sz="2600" dirty="0"/>
              <a:t> Online </a:t>
            </a:r>
            <a:r>
              <a:rPr lang="es-ES" altLang="es-ES_tradnl" sz="2600" dirty="0" err="1"/>
              <a:t>induction</a:t>
            </a:r>
            <a:r>
              <a:rPr lang="es-ES" altLang="es-ES_tradnl" sz="2600" dirty="0"/>
              <a:t> </a:t>
            </a:r>
            <a:r>
              <a:rPr lang="es-ES" altLang="es-ES_tradnl" sz="2600" dirty="0" err="1"/>
              <a:t>communities</a:t>
            </a:r>
            <a:endParaRPr lang="es-ES" altLang="es-ES_tradnl" sz="2600" dirty="0"/>
          </a:p>
          <a:p>
            <a:pPr lvl="2">
              <a:buFont typeface="Arial" panose="020B0604020202020204" pitchFamily="34" charset="0"/>
              <a:buChar char="•"/>
              <a:defRPr/>
            </a:pPr>
            <a:r>
              <a:rPr lang="es-ES" altLang="es-ES_tradnl" sz="2600" dirty="0"/>
              <a:t> </a:t>
            </a:r>
            <a:r>
              <a:rPr lang="es-ES" altLang="es-ES_tradnl" sz="2600" dirty="0" err="1"/>
              <a:t>Further</a:t>
            </a:r>
            <a:r>
              <a:rPr lang="es-ES" altLang="es-ES_tradnl" sz="2600" dirty="0"/>
              <a:t> </a:t>
            </a:r>
            <a:r>
              <a:rPr lang="es-ES" altLang="es-ES_tradnl" sz="2600" dirty="0" err="1"/>
              <a:t>courses</a:t>
            </a:r>
            <a:endParaRPr lang="es-ES" altLang="es-ES_tradnl" sz="2600" dirty="0"/>
          </a:p>
          <a:p>
            <a:pPr lvl="2">
              <a:buFont typeface="Arial" panose="020B0604020202020204" pitchFamily="34" charset="0"/>
              <a:buChar char="•"/>
              <a:defRPr/>
            </a:pPr>
            <a:r>
              <a:rPr lang="es-ES" altLang="es-ES_tradnl" sz="2600" dirty="0" err="1"/>
              <a:t>Improved</a:t>
            </a:r>
            <a:r>
              <a:rPr lang="es-ES" altLang="es-ES_tradnl" sz="2600" dirty="0"/>
              <a:t> students and </a:t>
            </a:r>
            <a:r>
              <a:rPr lang="es-ES" altLang="es-ES_tradnl" sz="2600" dirty="0" err="1"/>
              <a:t>tutors</a:t>
            </a:r>
            <a:r>
              <a:rPr lang="es-ES" altLang="es-ES_tradnl" sz="2600" dirty="0"/>
              <a:t>’ </a:t>
            </a:r>
            <a:r>
              <a:rPr lang="es-ES" altLang="es-ES_tradnl" sz="2600" dirty="0" err="1"/>
              <a:t>guides</a:t>
            </a:r>
            <a:r>
              <a:rPr lang="es-ES" altLang="es-ES_tradnl" sz="2600" dirty="0"/>
              <a:t> (3 per </a:t>
            </a:r>
            <a:r>
              <a:rPr lang="es-ES" altLang="es-ES_tradnl" sz="2600" dirty="0" err="1"/>
              <a:t>subject</a:t>
            </a:r>
            <a:r>
              <a:rPr lang="es-ES" altLang="es-ES_tradnl" sz="2600" dirty="0"/>
              <a:t>)</a:t>
            </a:r>
          </a:p>
          <a:p>
            <a:pPr>
              <a:defRPr/>
            </a:pPr>
            <a:endParaRPr lang="en-US" sz="2400" dirty="0"/>
          </a:p>
        </p:txBody>
      </p:sp>
      <p:sp>
        <p:nvSpPr>
          <p:cNvPr id="2" name="Rectángulo 1"/>
          <p:cNvSpPr/>
          <p:nvPr/>
        </p:nvSpPr>
        <p:spPr>
          <a:xfrm>
            <a:off x="2185851" y="395865"/>
            <a:ext cx="6603123" cy="707886"/>
          </a:xfrm>
          <a:prstGeom prst="rect">
            <a:avLst/>
          </a:prstGeom>
        </p:spPr>
        <p:txBody>
          <a:bodyPr wrap="square">
            <a:spAutoFit/>
          </a:bodyPr>
          <a:lstStyle/>
          <a:p>
            <a:pPr algn="r">
              <a:spcBef>
                <a:spcPct val="0"/>
              </a:spcBef>
            </a:pPr>
            <a:r>
              <a:rPr lang="es-ES" altLang="es-ES_tradnl" sz="2000" dirty="0">
                <a:solidFill>
                  <a:srgbClr val="FFFFFF"/>
                </a:solidFill>
                <a:latin typeface="Arial Black"/>
              </a:rPr>
              <a:t>UNED students: </a:t>
            </a:r>
          </a:p>
          <a:p>
            <a:pPr algn="r">
              <a:spcBef>
                <a:spcPct val="0"/>
              </a:spcBef>
            </a:pPr>
            <a:r>
              <a:rPr lang="es-ES" altLang="es-ES_tradnl" sz="2000" dirty="0" err="1">
                <a:solidFill>
                  <a:srgbClr val="FFFFFF"/>
                </a:solidFill>
                <a:latin typeface="Arial Black"/>
              </a:rPr>
              <a:t>Support</a:t>
            </a:r>
            <a:r>
              <a:rPr lang="es-ES" altLang="es-ES_tradnl" sz="2000" dirty="0">
                <a:solidFill>
                  <a:srgbClr val="FFFFFF"/>
                </a:solidFill>
                <a:latin typeface="Arial Black"/>
              </a:rPr>
              <a:t> &amp; </a:t>
            </a:r>
            <a:r>
              <a:rPr lang="es-ES" altLang="es-ES_tradnl" sz="2000" dirty="0" err="1">
                <a:solidFill>
                  <a:srgbClr val="FFFFFF"/>
                </a:solidFill>
                <a:latin typeface="Arial Black"/>
              </a:rPr>
              <a:t>orientation</a:t>
            </a:r>
            <a:endParaRPr lang="es-ES" altLang="es-ES_tradnl" sz="2000" dirty="0">
              <a:solidFill>
                <a:srgbClr val="FFFFFF"/>
              </a:solidFill>
              <a:latin typeface="Arial Black"/>
            </a:endParaRPr>
          </a:p>
        </p:txBody>
      </p:sp>
      <p:graphicFrame>
        <p:nvGraphicFramePr>
          <p:cNvPr id="4" name="Tabla 3"/>
          <p:cNvGraphicFramePr>
            <a:graphicFrameLocks noGrp="1"/>
          </p:cNvGraphicFramePr>
          <p:nvPr>
            <p:extLst>
              <p:ext uri="{D42A27DB-BD31-4B8C-83A1-F6EECF244321}">
                <p14:modId xmlns:p14="http://schemas.microsoft.com/office/powerpoint/2010/main" val="2761414233"/>
              </p:ext>
            </p:extLst>
          </p:nvPr>
        </p:nvGraphicFramePr>
        <p:xfrm>
          <a:off x="5268686" y="2395230"/>
          <a:ext cx="2656115" cy="2429318"/>
        </p:xfrm>
        <a:graphic>
          <a:graphicData uri="http://schemas.openxmlformats.org/drawingml/2006/table">
            <a:tbl>
              <a:tblPr firstRow="1" firstCol="1" bandRow="1" bandCol="1">
                <a:tableStyleId>{073A0DAA-6AF3-43AB-8588-CEC1D06C72B9}</a:tableStyleId>
              </a:tblPr>
              <a:tblGrid>
                <a:gridCol w="2656115">
                  <a:extLst>
                    <a:ext uri="{9D8B030D-6E8A-4147-A177-3AD203B41FA5}">
                      <a16:colId xmlns:a16="http://schemas.microsoft.com/office/drawing/2014/main" val="2001375756"/>
                    </a:ext>
                  </a:extLst>
                </a:gridCol>
              </a:tblGrid>
              <a:tr h="2429318">
                <a:tc>
                  <a:txBody>
                    <a:bodyPr/>
                    <a:lstStyle/>
                    <a:p>
                      <a:pPr algn="ctr">
                        <a:spcAft>
                          <a:spcPts val="0"/>
                        </a:spcAft>
                      </a:pPr>
                      <a:r>
                        <a:rPr lang="en-AU" sz="1600" dirty="0">
                          <a:effectLst/>
                        </a:rPr>
                        <a:t>Virtual courses (platform-based), proctored exams, printed, audio-visual and multimedia materials, web conferencing, virtual learning communities, on-site assistance from professor-tutors at the associate centres, resource centres.</a:t>
                      </a:r>
                      <a:endParaRPr lang="es-CO" sz="1600" dirty="0">
                        <a:solidFill>
                          <a:schemeClr val="tx2"/>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val="4200469957"/>
                  </a:ext>
                </a:extLst>
              </a:tr>
            </a:tbl>
          </a:graphicData>
        </a:graphic>
      </p:graphicFrame>
    </p:spTree>
    <p:extLst>
      <p:ext uri="{BB962C8B-B14F-4D97-AF65-F5344CB8AC3E}">
        <p14:creationId xmlns:p14="http://schemas.microsoft.com/office/powerpoint/2010/main" val="2880863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additive="base">
                                        <p:cTn id="2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 calcmode="lin" valueType="num">
                                      <p:cBhvr additive="base">
                                        <p:cTn id="3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ángulo 1"/>
          <p:cNvSpPr/>
          <p:nvPr/>
        </p:nvSpPr>
        <p:spPr>
          <a:xfrm>
            <a:off x="2185851" y="395865"/>
            <a:ext cx="6603123" cy="707886"/>
          </a:xfrm>
          <a:prstGeom prst="rect">
            <a:avLst/>
          </a:prstGeom>
        </p:spPr>
        <p:txBody>
          <a:bodyPr wrap="square">
            <a:spAutoFit/>
          </a:bodyPr>
          <a:lstStyle/>
          <a:p>
            <a:pPr algn="r">
              <a:spcBef>
                <a:spcPct val="0"/>
              </a:spcBef>
              <a:defRPr/>
            </a:pPr>
            <a:r>
              <a:rPr lang="es-ES" altLang="es-ES_tradnl" sz="2000" dirty="0" err="1">
                <a:solidFill>
                  <a:srgbClr val="FFFFFF"/>
                </a:solidFill>
                <a:latin typeface="Arial Black"/>
              </a:rPr>
              <a:t>Activities</a:t>
            </a:r>
            <a:r>
              <a:rPr lang="es-ES" altLang="es-ES_tradnl" sz="2000" dirty="0">
                <a:solidFill>
                  <a:srgbClr val="FFFFFF"/>
                </a:solidFill>
                <a:latin typeface="Arial Black"/>
              </a:rPr>
              <a:t>, </a:t>
            </a:r>
            <a:r>
              <a:rPr lang="es-ES" altLang="es-ES_tradnl" sz="2000" dirty="0" err="1">
                <a:solidFill>
                  <a:srgbClr val="FFFFFF"/>
                </a:solidFill>
                <a:latin typeface="Arial Black"/>
              </a:rPr>
              <a:t>orientation</a:t>
            </a:r>
            <a:r>
              <a:rPr lang="es-ES" altLang="es-ES_tradnl" sz="2000" dirty="0">
                <a:solidFill>
                  <a:srgbClr val="FFFFFF"/>
                </a:solidFill>
                <a:latin typeface="Arial Black"/>
              </a:rPr>
              <a:t> &amp; </a:t>
            </a:r>
            <a:r>
              <a:rPr lang="es-ES" altLang="es-ES_tradnl" sz="2000" dirty="0" err="1">
                <a:solidFill>
                  <a:srgbClr val="FFFFFF"/>
                </a:solidFill>
                <a:latin typeface="Arial Black"/>
              </a:rPr>
              <a:t>planning</a:t>
            </a:r>
            <a:r>
              <a:rPr lang="es-ES" altLang="es-ES_tradnl" sz="2000" dirty="0">
                <a:solidFill>
                  <a:srgbClr val="FFFFFF"/>
                </a:solidFill>
                <a:latin typeface="Arial Black"/>
              </a:rPr>
              <a:t> in </a:t>
            </a:r>
            <a:r>
              <a:rPr lang="es-ES" altLang="es-ES_tradnl" sz="2000" dirty="0" err="1">
                <a:solidFill>
                  <a:srgbClr val="FFFFFF"/>
                </a:solidFill>
                <a:latin typeface="Arial Black"/>
              </a:rPr>
              <a:t>the</a:t>
            </a:r>
            <a:r>
              <a:rPr lang="es-ES" altLang="es-ES_tradnl" sz="2000" dirty="0">
                <a:solidFill>
                  <a:srgbClr val="FFFFFF"/>
                </a:solidFill>
                <a:latin typeface="Arial Black"/>
              </a:rPr>
              <a:t> virtual </a:t>
            </a:r>
            <a:r>
              <a:rPr lang="es-ES" altLang="es-ES_tradnl" sz="2000" dirty="0" err="1">
                <a:solidFill>
                  <a:srgbClr val="FFFFFF"/>
                </a:solidFill>
                <a:latin typeface="Arial Black"/>
              </a:rPr>
              <a:t>course</a:t>
            </a:r>
            <a:endParaRPr lang="es-ES_tradnl" altLang="es-ES_tradnl" sz="2000" dirty="0">
              <a:solidFill>
                <a:srgbClr val="FFFFFF"/>
              </a:solidFill>
              <a:latin typeface="Arial Black"/>
            </a:endParaRPr>
          </a:p>
        </p:txBody>
      </p:sp>
      <p:pic>
        <p:nvPicPr>
          <p:cNvPr id="4" name="Imagen 3"/>
          <p:cNvPicPr>
            <a:picLocks noChangeAspect="1"/>
          </p:cNvPicPr>
          <p:nvPr/>
        </p:nvPicPr>
        <p:blipFill>
          <a:blip r:embed="rId3"/>
          <a:stretch>
            <a:fillRect/>
          </a:stretch>
        </p:blipFill>
        <p:spPr>
          <a:xfrm>
            <a:off x="4434559" y="2018152"/>
            <a:ext cx="4574269" cy="3253564"/>
          </a:xfrm>
          <a:prstGeom prst="rect">
            <a:avLst/>
          </a:prstGeom>
        </p:spPr>
      </p:pic>
      <p:sp>
        <p:nvSpPr>
          <p:cNvPr id="7" name="Marcador de contenido 6"/>
          <p:cNvSpPr>
            <a:spLocks noGrp="1"/>
          </p:cNvSpPr>
          <p:nvPr>
            <p:ph idx="1"/>
          </p:nvPr>
        </p:nvSpPr>
        <p:spPr>
          <a:xfrm>
            <a:off x="-191589" y="1862593"/>
            <a:ext cx="4754879" cy="4525963"/>
          </a:xfrm>
        </p:spPr>
        <p:txBody>
          <a:bodyPr>
            <a:normAutofit fontScale="85000" lnSpcReduction="10000"/>
          </a:bodyPr>
          <a:lstStyle/>
          <a:p>
            <a:pPr lvl="2">
              <a:buFont typeface="Wingdings" pitchFamily="2" charset="2"/>
              <a:buChar char="§"/>
              <a:defRPr/>
            </a:pPr>
            <a:r>
              <a:rPr lang="es-ES" sz="2600" dirty="0" err="1"/>
              <a:t>Working</a:t>
            </a:r>
            <a:r>
              <a:rPr lang="es-ES" sz="2600" dirty="0"/>
              <a:t> plan </a:t>
            </a:r>
          </a:p>
          <a:p>
            <a:pPr lvl="2">
              <a:defRPr/>
            </a:pPr>
            <a:r>
              <a:rPr lang="es-ES" sz="2600" dirty="0"/>
              <a:t>(</a:t>
            </a:r>
            <a:r>
              <a:rPr lang="es-ES" sz="2600" dirty="0" err="1"/>
              <a:t>Explicit</a:t>
            </a:r>
            <a:r>
              <a:rPr lang="es-ES" sz="2600" dirty="0"/>
              <a:t>: </a:t>
            </a:r>
            <a:r>
              <a:rPr lang="es-ES" sz="2600" dirty="0" err="1"/>
              <a:t>competences-objectives-activities-results-evaluation</a:t>
            </a:r>
            <a:r>
              <a:rPr lang="es-ES" sz="2600" dirty="0"/>
              <a:t>).</a:t>
            </a:r>
          </a:p>
          <a:p>
            <a:pPr lvl="2">
              <a:buFont typeface="Wingdings" pitchFamily="2" charset="2"/>
              <a:buChar char="§"/>
              <a:defRPr/>
            </a:pPr>
            <a:r>
              <a:rPr lang="en-US" altLang="es-ES_tradnl" sz="2600" dirty="0"/>
              <a:t>Contents delivered in multiple formats (attending accessibility).</a:t>
            </a:r>
          </a:p>
          <a:p>
            <a:pPr lvl="2">
              <a:buFont typeface="Wingdings" pitchFamily="2" charset="2"/>
              <a:buChar char="§"/>
              <a:defRPr/>
            </a:pPr>
            <a:r>
              <a:rPr lang="en-US" altLang="es-ES_tradnl" sz="2600" dirty="0"/>
              <a:t>Learning activities.</a:t>
            </a:r>
          </a:p>
          <a:p>
            <a:pPr lvl="2">
              <a:buFont typeface="Wingdings" pitchFamily="2" charset="2"/>
              <a:buChar char="§"/>
              <a:defRPr/>
            </a:pPr>
            <a:r>
              <a:rPr lang="en-US" altLang="es-ES_tradnl" sz="2600" dirty="0"/>
              <a:t>Practical tools  (e.g., access to Second Life platform).</a:t>
            </a:r>
          </a:p>
          <a:p>
            <a:pPr lvl="2">
              <a:buFont typeface="Wingdings" pitchFamily="2" charset="2"/>
              <a:buChar char="§"/>
              <a:defRPr/>
            </a:pPr>
            <a:r>
              <a:rPr lang="en-US" altLang="es-ES_tradnl" sz="2600" dirty="0"/>
              <a:t>Synchronous &amp; asynchronous communication tools.</a:t>
            </a:r>
          </a:p>
          <a:p>
            <a:pPr lvl="2">
              <a:buFont typeface="Wingdings" pitchFamily="2" charset="2"/>
              <a:buChar char="§"/>
              <a:defRPr/>
            </a:pPr>
            <a:r>
              <a:rPr lang="en-US" sz="2600" dirty="0"/>
              <a:t>Resources (e.g., glossaries). </a:t>
            </a:r>
            <a:endParaRPr lang="es-ES" sz="2600" dirty="0"/>
          </a:p>
          <a:p>
            <a:endParaRPr lang="es-CO" dirty="0"/>
          </a:p>
        </p:txBody>
      </p:sp>
    </p:spTree>
    <p:extLst>
      <p:ext uri="{BB962C8B-B14F-4D97-AF65-F5344CB8AC3E}">
        <p14:creationId xmlns:p14="http://schemas.microsoft.com/office/powerpoint/2010/main" val="311638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down)">
                                      <p:cBhvr>
                                        <p:cTn id="10" dur="500"/>
                                        <p:tgtEl>
                                          <p:spTgt spid="7">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wipe(down)">
                                      <p:cBhvr>
                                        <p:cTn id="13" dur="500"/>
                                        <p:tgtEl>
                                          <p:spTgt spid="7">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wipe(down)">
                                      <p:cBhvr>
                                        <p:cTn id="16" dur="500"/>
                                        <p:tgtEl>
                                          <p:spTgt spid="7">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wipe(down)">
                                      <p:cBhvr>
                                        <p:cTn id="19" dur="500"/>
                                        <p:tgtEl>
                                          <p:spTgt spid="7">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wipe(down)">
                                      <p:cBhvr>
                                        <p:cTn id="22" dur="500"/>
                                        <p:tgtEl>
                                          <p:spTgt spid="7">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animEffect transition="in" filter="wipe(down)">
                                      <p:cBhvr>
                                        <p:cTn id="25" dur="500"/>
                                        <p:tgtEl>
                                          <p:spTgt spid="7">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ChangeArrowheads="1"/>
          </p:cNvSpPr>
          <p:nvPr/>
        </p:nvSpPr>
        <p:spPr bwMode="auto">
          <a:xfrm>
            <a:off x="571500" y="1214438"/>
            <a:ext cx="684053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rgbClr val="333300"/>
                </a:solidFill>
                <a:latin typeface="Arial" charset="0"/>
                <a:ea typeface="ＭＳ Ｐゴシック" charset="-128"/>
              </a:defRPr>
            </a:lvl1pPr>
            <a:lvl2pPr marL="37931725" indent="-37474525">
              <a:spcBef>
                <a:spcPct val="20000"/>
              </a:spcBef>
              <a:buChar char="–"/>
              <a:defRPr>
                <a:solidFill>
                  <a:srgbClr val="336600"/>
                </a:solidFill>
                <a:latin typeface="Arial" charset="0"/>
                <a:ea typeface="ＭＳ Ｐゴシック" charset="-128"/>
              </a:defRPr>
            </a:lvl2pPr>
            <a:lvl3pPr marL="1143000" indent="-228600">
              <a:spcBef>
                <a:spcPct val="20000"/>
              </a:spcBef>
              <a:buChar char="•"/>
              <a:defRPr sz="1600">
                <a:solidFill>
                  <a:srgbClr val="336600"/>
                </a:solidFill>
                <a:latin typeface="Arial" charset="0"/>
                <a:ea typeface="ＭＳ Ｐゴシック" charset="-128"/>
              </a:defRPr>
            </a:lvl3pPr>
            <a:lvl4pPr marL="1600200" indent="-228600">
              <a:spcBef>
                <a:spcPct val="20000"/>
              </a:spcBef>
              <a:buChar char="–"/>
              <a:defRPr sz="1400">
                <a:solidFill>
                  <a:srgbClr val="336600"/>
                </a:solidFill>
                <a:latin typeface="Arial" charset="0"/>
                <a:ea typeface="ＭＳ Ｐゴシック" charset="-128"/>
              </a:defRPr>
            </a:lvl4pPr>
            <a:lvl5pPr marL="2057400" indent="-228600">
              <a:spcBef>
                <a:spcPct val="20000"/>
              </a:spcBef>
              <a:buChar char="»"/>
              <a:defRPr sz="1400">
                <a:solidFill>
                  <a:srgbClr val="336600"/>
                </a:solidFill>
                <a:latin typeface="Arial" charset="0"/>
                <a:ea typeface="ＭＳ Ｐゴシック" charset="-128"/>
              </a:defRPr>
            </a:lvl5pPr>
            <a:lvl6pPr marL="2514600" indent="-228600" eaLnBrk="0" fontAlgn="base" hangingPunct="0">
              <a:spcBef>
                <a:spcPct val="20000"/>
              </a:spcBef>
              <a:spcAft>
                <a:spcPct val="0"/>
              </a:spcAft>
              <a:buChar char="»"/>
              <a:defRPr sz="1400">
                <a:solidFill>
                  <a:srgbClr val="336600"/>
                </a:solidFill>
                <a:latin typeface="Arial" charset="0"/>
                <a:ea typeface="ＭＳ Ｐゴシック" charset="-128"/>
              </a:defRPr>
            </a:lvl6pPr>
            <a:lvl7pPr marL="2971800" indent="-228600" eaLnBrk="0" fontAlgn="base" hangingPunct="0">
              <a:spcBef>
                <a:spcPct val="20000"/>
              </a:spcBef>
              <a:spcAft>
                <a:spcPct val="0"/>
              </a:spcAft>
              <a:buChar char="»"/>
              <a:defRPr sz="1400">
                <a:solidFill>
                  <a:srgbClr val="336600"/>
                </a:solidFill>
                <a:latin typeface="Arial" charset="0"/>
                <a:ea typeface="ＭＳ Ｐゴシック" charset="-128"/>
              </a:defRPr>
            </a:lvl7pPr>
            <a:lvl8pPr marL="3429000" indent="-228600" eaLnBrk="0" fontAlgn="base" hangingPunct="0">
              <a:spcBef>
                <a:spcPct val="20000"/>
              </a:spcBef>
              <a:spcAft>
                <a:spcPct val="0"/>
              </a:spcAft>
              <a:buChar char="»"/>
              <a:defRPr sz="1400">
                <a:solidFill>
                  <a:srgbClr val="336600"/>
                </a:solidFill>
                <a:latin typeface="Arial" charset="0"/>
                <a:ea typeface="ＭＳ Ｐゴシック" charset="-128"/>
              </a:defRPr>
            </a:lvl8pPr>
            <a:lvl9pPr marL="3886200" indent="-228600" eaLnBrk="0" fontAlgn="base" hangingPunct="0">
              <a:spcBef>
                <a:spcPct val="20000"/>
              </a:spcBef>
              <a:spcAft>
                <a:spcPct val="0"/>
              </a:spcAft>
              <a:buChar char="»"/>
              <a:defRPr sz="1400">
                <a:solidFill>
                  <a:srgbClr val="336600"/>
                </a:solidFill>
                <a:latin typeface="Arial" charset="0"/>
                <a:ea typeface="ＭＳ Ｐゴシック" charset="-128"/>
              </a:defRPr>
            </a:lvl9pPr>
          </a:lstStyle>
          <a:p>
            <a:pPr algn="ctr" eaLnBrk="1" hangingPunct="1">
              <a:spcBef>
                <a:spcPct val="0"/>
              </a:spcBef>
              <a:buFontTx/>
              <a:buNone/>
            </a:pPr>
            <a:r>
              <a:rPr lang="en-GB" altLang="es-ES_tradnl" sz="2800" b="1" dirty="0">
                <a:solidFill>
                  <a:srgbClr val="000000"/>
                </a:solidFill>
              </a:rPr>
              <a:t>Attention Unit for and Volunteers (UNIDIS)</a:t>
            </a:r>
            <a:endParaRPr lang="es-ES" altLang="es-ES_tradnl" sz="2800" b="1" dirty="0">
              <a:solidFill>
                <a:schemeClr val="bg2"/>
              </a:solidFill>
            </a:endParaRPr>
          </a:p>
        </p:txBody>
      </p:sp>
      <p:pic>
        <p:nvPicPr>
          <p:cNvPr id="47107" name="Picture 3" descr="braille"/>
          <p:cNvPicPr>
            <a:picLocks noGrp="1" noChangeAspect="1" noChangeArrowheads="1"/>
          </p:cNvPicPr>
          <p:nvPr>
            <p:ph idx="4294967295"/>
          </p:nvPr>
        </p:nvPicPr>
        <p:blipFill>
          <a:blip r:embed="rId3" cstate="email">
            <a:extLst>
              <a:ext uri="{28A0092B-C50C-407E-A947-70E740481C1C}">
                <a14:useLocalDpi xmlns:a14="http://schemas.microsoft.com/office/drawing/2010/main" val="0"/>
              </a:ext>
            </a:extLst>
          </a:blip>
          <a:srcRect b="9613"/>
          <a:stretch>
            <a:fillRect/>
          </a:stretch>
        </p:blipFill>
        <p:spPr>
          <a:xfrm>
            <a:off x="1643063" y="2571750"/>
            <a:ext cx="1368425" cy="787400"/>
          </a:xfrm>
          <a:effectLst>
            <a:outerShdw blurRad="292100" dist="139700" dir="2700000" algn="tl" rotWithShape="0">
              <a:srgbClr val="333333">
                <a:alpha val="64999"/>
              </a:srgbClr>
            </a:outerShdw>
          </a:effectLst>
        </p:spPr>
      </p:pic>
      <p:sp>
        <p:nvSpPr>
          <p:cNvPr id="37891" name="13 Subtítulo"/>
          <p:cNvSpPr>
            <a:spLocks noGrp="1"/>
          </p:cNvSpPr>
          <p:nvPr>
            <p:ph type="subTitle" idx="4294967295"/>
          </p:nvPr>
        </p:nvSpPr>
        <p:spPr>
          <a:xfrm>
            <a:off x="428625" y="493679"/>
            <a:ext cx="6400800" cy="1537221"/>
          </a:xfrm>
        </p:spPr>
        <p:txBody>
          <a:bodyPr>
            <a:normAutofit/>
          </a:bodyPr>
          <a:lstStyle/>
          <a:p>
            <a:pPr marL="0" algn="r" defTabSz="457200">
              <a:spcBef>
                <a:spcPct val="0"/>
              </a:spcBef>
              <a:buFontTx/>
              <a:buNone/>
            </a:pPr>
            <a:r>
              <a:rPr lang="es-ES" altLang="es-ES_tradnl" sz="4000" dirty="0" err="1">
                <a:solidFill>
                  <a:srgbClr val="FFFFFF"/>
                </a:solidFill>
                <a:latin typeface="Arial Black"/>
              </a:rPr>
              <a:t>Attend</a:t>
            </a:r>
            <a:r>
              <a:rPr lang="es-ES" altLang="es-ES_tradnl" sz="4000" dirty="0">
                <a:solidFill>
                  <a:srgbClr val="FFFFFF"/>
                </a:solidFill>
                <a:latin typeface="Arial Black"/>
              </a:rPr>
              <a:t> </a:t>
            </a:r>
            <a:r>
              <a:rPr lang="es-ES" altLang="es-ES_tradnl" sz="4000" dirty="0" err="1">
                <a:solidFill>
                  <a:srgbClr val="FFFFFF"/>
                </a:solidFill>
                <a:latin typeface="Arial Black"/>
              </a:rPr>
              <a:t>diversity</a:t>
            </a:r>
            <a:r>
              <a:rPr lang="es-ES" altLang="es-ES_tradnl" sz="4000" dirty="0">
                <a:solidFill>
                  <a:srgbClr val="FFFFFF"/>
                </a:solidFill>
                <a:latin typeface="Arial Black"/>
              </a:rPr>
              <a:t>…</a:t>
            </a:r>
          </a:p>
        </p:txBody>
      </p:sp>
      <p:pic>
        <p:nvPicPr>
          <p:cNvPr id="47108" name="Picture 4" descr="Image5"/>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08350" y="2571750"/>
            <a:ext cx="625475" cy="800100"/>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09" name="Picture 5" descr="Image4"/>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413250" y="2611438"/>
            <a:ext cx="735013" cy="719137"/>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10" name="Picture 6" descr="Image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620782" y="2575038"/>
            <a:ext cx="741362" cy="741363"/>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895" name="Rectangle 7"/>
          <p:cNvSpPr>
            <a:spLocks noChangeArrowheads="1"/>
          </p:cNvSpPr>
          <p:nvPr/>
        </p:nvSpPr>
        <p:spPr bwMode="auto">
          <a:xfrm rot="-5400000">
            <a:off x="-2947194" y="2800351"/>
            <a:ext cx="8037513"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rgbClr val="333300"/>
                </a:solidFill>
                <a:latin typeface="Arial" charset="0"/>
                <a:ea typeface="ＭＳ Ｐゴシック" charset="-128"/>
              </a:defRPr>
            </a:lvl1pPr>
            <a:lvl2pPr marL="37931725" indent="-37474525">
              <a:spcBef>
                <a:spcPct val="20000"/>
              </a:spcBef>
              <a:buChar char="–"/>
              <a:defRPr>
                <a:solidFill>
                  <a:srgbClr val="336600"/>
                </a:solidFill>
                <a:latin typeface="Arial" charset="0"/>
                <a:ea typeface="ＭＳ Ｐゴシック" charset="-128"/>
              </a:defRPr>
            </a:lvl2pPr>
            <a:lvl3pPr marL="1143000" indent="-228600">
              <a:spcBef>
                <a:spcPct val="20000"/>
              </a:spcBef>
              <a:buChar char="•"/>
              <a:defRPr sz="1600">
                <a:solidFill>
                  <a:srgbClr val="336600"/>
                </a:solidFill>
                <a:latin typeface="Arial" charset="0"/>
                <a:ea typeface="ＭＳ Ｐゴシック" charset="-128"/>
              </a:defRPr>
            </a:lvl3pPr>
            <a:lvl4pPr marL="1600200" indent="-228600">
              <a:spcBef>
                <a:spcPct val="20000"/>
              </a:spcBef>
              <a:buChar char="–"/>
              <a:defRPr sz="1400">
                <a:solidFill>
                  <a:srgbClr val="336600"/>
                </a:solidFill>
                <a:latin typeface="Arial" charset="0"/>
                <a:ea typeface="ＭＳ Ｐゴシック" charset="-128"/>
              </a:defRPr>
            </a:lvl4pPr>
            <a:lvl5pPr marL="2057400" indent="-228600">
              <a:spcBef>
                <a:spcPct val="20000"/>
              </a:spcBef>
              <a:buChar char="»"/>
              <a:defRPr sz="1400">
                <a:solidFill>
                  <a:srgbClr val="336600"/>
                </a:solidFill>
                <a:latin typeface="Arial" charset="0"/>
                <a:ea typeface="ＭＳ Ｐゴシック" charset="-128"/>
              </a:defRPr>
            </a:lvl5pPr>
            <a:lvl6pPr marL="2514600" indent="-228600" eaLnBrk="0" fontAlgn="base" hangingPunct="0">
              <a:spcBef>
                <a:spcPct val="20000"/>
              </a:spcBef>
              <a:spcAft>
                <a:spcPct val="0"/>
              </a:spcAft>
              <a:buChar char="»"/>
              <a:defRPr sz="1400">
                <a:solidFill>
                  <a:srgbClr val="336600"/>
                </a:solidFill>
                <a:latin typeface="Arial" charset="0"/>
                <a:ea typeface="ＭＳ Ｐゴシック" charset="-128"/>
              </a:defRPr>
            </a:lvl6pPr>
            <a:lvl7pPr marL="2971800" indent="-228600" eaLnBrk="0" fontAlgn="base" hangingPunct="0">
              <a:spcBef>
                <a:spcPct val="20000"/>
              </a:spcBef>
              <a:spcAft>
                <a:spcPct val="0"/>
              </a:spcAft>
              <a:buChar char="»"/>
              <a:defRPr sz="1400">
                <a:solidFill>
                  <a:srgbClr val="336600"/>
                </a:solidFill>
                <a:latin typeface="Arial" charset="0"/>
                <a:ea typeface="ＭＳ Ｐゴシック" charset="-128"/>
              </a:defRPr>
            </a:lvl7pPr>
            <a:lvl8pPr marL="3429000" indent="-228600" eaLnBrk="0" fontAlgn="base" hangingPunct="0">
              <a:spcBef>
                <a:spcPct val="20000"/>
              </a:spcBef>
              <a:spcAft>
                <a:spcPct val="0"/>
              </a:spcAft>
              <a:buChar char="»"/>
              <a:defRPr sz="1400">
                <a:solidFill>
                  <a:srgbClr val="336600"/>
                </a:solidFill>
                <a:latin typeface="Arial" charset="0"/>
                <a:ea typeface="ＭＳ Ｐゴシック" charset="-128"/>
              </a:defRPr>
            </a:lvl8pPr>
            <a:lvl9pPr marL="3886200" indent="-228600" eaLnBrk="0" fontAlgn="base" hangingPunct="0">
              <a:spcBef>
                <a:spcPct val="20000"/>
              </a:spcBef>
              <a:spcAft>
                <a:spcPct val="0"/>
              </a:spcAft>
              <a:buChar char="»"/>
              <a:defRPr sz="1400">
                <a:solidFill>
                  <a:srgbClr val="336600"/>
                </a:solidFill>
                <a:latin typeface="Arial" charset="0"/>
                <a:ea typeface="ＭＳ Ｐゴシック" charset="-128"/>
              </a:defRPr>
            </a:lvl9pPr>
          </a:lstStyle>
          <a:p>
            <a:pPr algn="ctr" eaLnBrk="1" hangingPunct="1">
              <a:spcBef>
                <a:spcPct val="0"/>
              </a:spcBef>
              <a:buFontTx/>
              <a:buNone/>
            </a:pPr>
            <a:endParaRPr lang="en-US" altLang="es-ES_tradnl" sz="1200">
              <a:solidFill>
                <a:schemeClr val="bg1"/>
              </a:solidFill>
              <a:latin typeface="Lucida Console" charset="0"/>
            </a:endParaRPr>
          </a:p>
        </p:txBody>
      </p:sp>
      <p:sp>
        <p:nvSpPr>
          <p:cNvPr id="29705" name="Text Box 8"/>
          <p:cNvSpPr txBox="1">
            <a:spLocks noChangeArrowheads="1"/>
          </p:cNvSpPr>
          <p:nvPr/>
        </p:nvSpPr>
        <p:spPr bwMode="auto">
          <a:xfrm>
            <a:off x="6829425" y="2897485"/>
            <a:ext cx="2157413" cy="461665"/>
          </a:xfrm>
          <a:prstGeom prst="rect">
            <a:avLst/>
          </a:prstGeom>
          <a:solidFill>
            <a:schemeClr val="bg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lvl1pPr marL="174625" indent="-174625" eaLnBrk="0" hangingPunct="0">
              <a:defRPr sz="1200">
                <a:solidFill>
                  <a:schemeClr val="tx1"/>
                </a:solidFill>
                <a:latin typeface="Arial" charset="0"/>
                <a:ea typeface="ＭＳ Ｐゴシック" charset="-128"/>
              </a:defRPr>
            </a:lvl1pPr>
            <a:lvl2pPr marL="37931725" indent="-37474525" eaLnBrk="0" hangingPunct="0">
              <a:defRPr sz="1200">
                <a:solidFill>
                  <a:schemeClr val="tx1"/>
                </a:solidFill>
                <a:latin typeface="Arial" charset="0"/>
                <a:ea typeface="ＭＳ Ｐゴシック" charset="-128"/>
              </a:defRPr>
            </a:lvl2pPr>
            <a:lvl3pPr eaLnBrk="0" hangingPunct="0">
              <a:defRPr sz="1200">
                <a:solidFill>
                  <a:schemeClr val="tx1"/>
                </a:solidFill>
                <a:latin typeface="Arial" charset="0"/>
                <a:ea typeface="ＭＳ Ｐゴシック" charset="-128"/>
              </a:defRPr>
            </a:lvl3pPr>
            <a:lvl4pPr eaLnBrk="0" hangingPunct="0">
              <a:defRPr sz="1200">
                <a:solidFill>
                  <a:schemeClr val="tx1"/>
                </a:solidFill>
                <a:latin typeface="Arial" charset="0"/>
                <a:ea typeface="ＭＳ Ｐゴシック" charset="-128"/>
              </a:defRPr>
            </a:lvl4pPr>
            <a:lvl5pPr eaLnBrk="0" hangingPunct="0">
              <a:defRPr sz="1200">
                <a:solidFill>
                  <a:schemeClr val="tx1"/>
                </a:solidFill>
                <a:latin typeface="Arial" charset="0"/>
                <a:ea typeface="ＭＳ Ｐゴシック" charset="-128"/>
              </a:defRPr>
            </a:lvl5pPr>
            <a:lvl6pPr marL="457200" eaLnBrk="0" fontAlgn="base" hangingPunct="0">
              <a:spcBef>
                <a:spcPct val="0"/>
              </a:spcBef>
              <a:spcAft>
                <a:spcPct val="0"/>
              </a:spcAft>
              <a:defRPr sz="1200">
                <a:solidFill>
                  <a:schemeClr val="tx1"/>
                </a:solidFill>
                <a:latin typeface="Arial" charset="0"/>
                <a:ea typeface="ＭＳ Ｐゴシック" charset="-128"/>
              </a:defRPr>
            </a:lvl6pPr>
            <a:lvl7pPr marL="914400" eaLnBrk="0" fontAlgn="base" hangingPunct="0">
              <a:spcBef>
                <a:spcPct val="0"/>
              </a:spcBef>
              <a:spcAft>
                <a:spcPct val="0"/>
              </a:spcAft>
              <a:defRPr sz="1200">
                <a:solidFill>
                  <a:schemeClr val="tx1"/>
                </a:solidFill>
                <a:latin typeface="Arial" charset="0"/>
                <a:ea typeface="ＭＳ Ｐゴシック" charset="-128"/>
              </a:defRPr>
            </a:lvl7pPr>
            <a:lvl8pPr marL="1371600" eaLnBrk="0" fontAlgn="base" hangingPunct="0">
              <a:spcBef>
                <a:spcPct val="0"/>
              </a:spcBef>
              <a:spcAft>
                <a:spcPct val="0"/>
              </a:spcAft>
              <a:defRPr sz="1200">
                <a:solidFill>
                  <a:schemeClr val="tx1"/>
                </a:solidFill>
                <a:latin typeface="Arial" charset="0"/>
                <a:ea typeface="ＭＳ Ｐゴシック" charset="-128"/>
              </a:defRPr>
            </a:lvl8pPr>
            <a:lvl9pPr marL="1828800" eaLnBrk="0" fontAlgn="base" hangingPunct="0">
              <a:spcBef>
                <a:spcPct val="0"/>
              </a:spcBef>
              <a:spcAft>
                <a:spcPct val="0"/>
              </a:spcAft>
              <a:defRPr sz="1200">
                <a:solidFill>
                  <a:schemeClr val="tx1"/>
                </a:solidFill>
                <a:latin typeface="Arial" charset="0"/>
                <a:ea typeface="ＭＳ Ｐゴシック" charset="-128"/>
              </a:defRPr>
            </a:lvl9pPr>
          </a:lstStyle>
          <a:p>
            <a:pPr algn="ctr" eaLnBrk="1" hangingPunct="1">
              <a:spcBef>
                <a:spcPct val="50000"/>
              </a:spcBef>
              <a:buClr>
                <a:srgbClr val="D86C00"/>
              </a:buClr>
              <a:buFont typeface="Wingdings" charset="2"/>
              <a:buNone/>
              <a:defRPr/>
            </a:pPr>
            <a:r>
              <a:rPr lang="es-ES_tradnl" altLang="es-ES_tradnl" sz="2400" dirty="0">
                <a:latin typeface="Times New Roman" charset="0"/>
                <a:ea typeface="Times New Roman" charset="0"/>
                <a:cs typeface="Times New Roman" charset="0"/>
              </a:rPr>
              <a:t>4000 </a:t>
            </a:r>
            <a:r>
              <a:rPr lang="es-ES_tradnl" altLang="es-ES_tradnl" sz="2400" dirty="0" err="1">
                <a:latin typeface="Times New Roman" charset="0"/>
                <a:ea typeface="Times New Roman" charset="0"/>
                <a:cs typeface="Times New Roman" charset="0"/>
              </a:rPr>
              <a:t>studen</a:t>
            </a:r>
            <a:r>
              <a:rPr lang="es-ES_tradnl" altLang="es-ES_tradnl" sz="2400" b="1" dirty="0" err="1">
                <a:latin typeface="Times New Roman" charset="0"/>
                <a:ea typeface="Times New Roman" charset="0"/>
                <a:cs typeface="Times New Roman" charset="0"/>
              </a:rPr>
              <a:t>ts</a:t>
            </a:r>
            <a:endParaRPr lang="es-ES" altLang="es-ES_tradnl" sz="2400" b="1" dirty="0">
              <a:latin typeface="Times New Roman" charset="0"/>
              <a:ea typeface="Times New Roman" charset="0"/>
              <a:cs typeface="Times New Roman" charset="0"/>
            </a:endParaRPr>
          </a:p>
        </p:txBody>
      </p:sp>
      <p:cxnSp>
        <p:nvCxnSpPr>
          <p:cNvPr id="37899" name="AutoShape 9"/>
          <p:cNvCxnSpPr>
            <a:cxnSpLocks noChangeShapeType="1"/>
          </p:cNvCxnSpPr>
          <p:nvPr/>
        </p:nvCxnSpPr>
        <p:spPr bwMode="auto">
          <a:xfrm>
            <a:off x="6002338" y="3341688"/>
            <a:ext cx="1881187" cy="285750"/>
          </a:xfrm>
          <a:prstGeom prst="bentConnector4">
            <a:avLst>
              <a:gd name="adj1" fmla="val 21315"/>
              <a:gd name="adj2" fmla="val 180241"/>
            </a:avLst>
          </a:prstGeom>
          <a:noFill/>
          <a:ln w="9525">
            <a:solidFill>
              <a:srgbClr val="006600"/>
            </a:solidFill>
            <a:miter lim="800000"/>
            <a:headEnd/>
            <a:tailEnd/>
          </a:ln>
          <a:extLst>
            <a:ext uri="{909E8E84-426E-40dd-AFC4-6F175D3DCCD1}">
              <a14:hiddenFill xmlns="" xmlns:a14="http://schemas.microsoft.com/office/drawing/2010/main">
                <a:noFill/>
              </a14:hiddenFill>
            </a:ext>
          </a:extLst>
        </p:spPr>
      </p:cxnSp>
      <p:sp>
        <p:nvSpPr>
          <p:cNvPr id="37900" name="Rectangle 10"/>
          <p:cNvSpPr>
            <a:spLocks noChangeArrowheads="1"/>
          </p:cNvSpPr>
          <p:nvPr/>
        </p:nvSpPr>
        <p:spPr bwMode="auto">
          <a:xfrm>
            <a:off x="200818" y="4146550"/>
            <a:ext cx="6895721" cy="1128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rgbClr val="333300"/>
                </a:solidFill>
                <a:latin typeface="Arial" charset="0"/>
                <a:ea typeface="ＭＳ Ｐゴシック" charset="-128"/>
              </a:defRPr>
            </a:lvl1pPr>
            <a:lvl2pPr marL="37931725" indent="-37474525">
              <a:spcBef>
                <a:spcPct val="20000"/>
              </a:spcBef>
              <a:buChar char="–"/>
              <a:defRPr>
                <a:solidFill>
                  <a:srgbClr val="336600"/>
                </a:solidFill>
                <a:latin typeface="Arial" charset="0"/>
                <a:ea typeface="ＭＳ Ｐゴシック" charset="-128"/>
              </a:defRPr>
            </a:lvl2pPr>
            <a:lvl3pPr marL="1143000" indent="-228600">
              <a:spcBef>
                <a:spcPct val="20000"/>
              </a:spcBef>
              <a:buChar char="•"/>
              <a:defRPr sz="1600">
                <a:solidFill>
                  <a:srgbClr val="336600"/>
                </a:solidFill>
                <a:latin typeface="Arial" charset="0"/>
                <a:ea typeface="ＭＳ Ｐゴシック" charset="-128"/>
              </a:defRPr>
            </a:lvl3pPr>
            <a:lvl4pPr marL="1600200" indent="-228600">
              <a:spcBef>
                <a:spcPct val="20000"/>
              </a:spcBef>
              <a:buChar char="–"/>
              <a:defRPr sz="1400">
                <a:solidFill>
                  <a:srgbClr val="336600"/>
                </a:solidFill>
                <a:latin typeface="Arial" charset="0"/>
                <a:ea typeface="ＭＳ Ｐゴシック" charset="-128"/>
              </a:defRPr>
            </a:lvl4pPr>
            <a:lvl5pPr marL="2057400" indent="-228600">
              <a:spcBef>
                <a:spcPct val="20000"/>
              </a:spcBef>
              <a:buChar char="»"/>
              <a:defRPr sz="1400">
                <a:solidFill>
                  <a:srgbClr val="336600"/>
                </a:solidFill>
                <a:latin typeface="Arial" charset="0"/>
                <a:ea typeface="ＭＳ Ｐゴシック" charset="-128"/>
              </a:defRPr>
            </a:lvl5pPr>
            <a:lvl6pPr marL="2514600" indent="-228600" eaLnBrk="0" fontAlgn="base" hangingPunct="0">
              <a:spcBef>
                <a:spcPct val="20000"/>
              </a:spcBef>
              <a:spcAft>
                <a:spcPct val="0"/>
              </a:spcAft>
              <a:buChar char="»"/>
              <a:defRPr sz="1400">
                <a:solidFill>
                  <a:srgbClr val="336600"/>
                </a:solidFill>
                <a:latin typeface="Arial" charset="0"/>
                <a:ea typeface="ＭＳ Ｐゴシック" charset="-128"/>
              </a:defRPr>
            </a:lvl6pPr>
            <a:lvl7pPr marL="2971800" indent="-228600" eaLnBrk="0" fontAlgn="base" hangingPunct="0">
              <a:spcBef>
                <a:spcPct val="20000"/>
              </a:spcBef>
              <a:spcAft>
                <a:spcPct val="0"/>
              </a:spcAft>
              <a:buChar char="»"/>
              <a:defRPr sz="1400">
                <a:solidFill>
                  <a:srgbClr val="336600"/>
                </a:solidFill>
                <a:latin typeface="Arial" charset="0"/>
                <a:ea typeface="ＭＳ Ｐゴシック" charset="-128"/>
              </a:defRPr>
            </a:lvl7pPr>
            <a:lvl8pPr marL="3429000" indent="-228600" eaLnBrk="0" fontAlgn="base" hangingPunct="0">
              <a:spcBef>
                <a:spcPct val="20000"/>
              </a:spcBef>
              <a:spcAft>
                <a:spcPct val="0"/>
              </a:spcAft>
              <a:buChar char="»"/>
              <a:defRPr sz="1400">
                <a:solidFill>
                  <a:srgbClr val="336600"/>
                </a:solidFill>
                <a:latin typeface="Arial" charset="0"/>
                <a:ea typeface="ＭＳ Ｐゴシック" charset="-128"/>
              </a:defRPr>
            </a:lvl8pPr>
            <a:lvl9pPr marL="3886200" indent="-228600" eaLnBrk="0" fontAlgn="base" hangingPunct="0">
              <a:spcBef>
                <a:spcPct val="20000"/>
              </a:spcBef>
              <a:spcAft>
                <a:spcPct val="0"/>
              </a:spcAft>
              <a:buChar char="»"/>
              <a:defRPr sz="1400">
                <a:solidFill>
                  <a:srgbClr val="336600"/>
                </a:solidFill>
                <a:latin typeface="Arial" charset="0"/>
                <a:ea typeface="ＭＳ Ｐゴシック" charset="-128"/>
              </a:defRPr>
            </a:lvl9pPr>
          </a:lstStyle>
          <a:p>
            <a:pPr algn="ctr" eaLnBrk="1" hangingPunct="1">
              <a:spcBef>
                <a:spcPct val="0"/>
              </a:spcBef>
              <a:buFontTx/>
              <a:buNone/>
            </a:pPr>
            <a:r>
              <a:rPr lang="es-ES_tradnl" altLang="es-ES_tradnl" sz="2800" dirty="0" err="1">
                <a:solidFill>
                  <a:schemeClr val="tx1"/>
                </a:solidFill>
                <a:latin typeface="Times New Roman" charset="0"/>
                <a:ea typeface="Times New Roman" charset="0"/>
                <a:cs typeface="Times New Roman" charset="0"/>
              </a:rPr>
              <a:t>Higher</a:t>
            </a:r>
            <a:r>
              <a:rPr lang="es-ES_tradnl" altLang="es-ES_tradnl" sz="2800" dirty="0">
                <a:solidFill>
                  <a:schemeClr val="tx1"/>
                </a:solidFill>
                <a:latin typeface="Times New Roman" charset="0"/>
                <a:ea typeface="Times New Roman" charset="0"/>
                <a:cs typeface="Times New Roman" charset="0"/>
              </a:rPr>
              <a:t> </a:t>
            </a:r>
            <a:r>
              <a:rPr lang="es-ES_tradnl" altLang="es-ES_tradnl" sz="2800" dirty="0" err="1">
                <a:solidFill>
                  <a:schemeClr val="tx1"/>
                </a:solidFill>
                <a:latin typeface="Times New Roman" charset="0"/>
                <a:ea typeface="Times New Roman" charset="0"/>
                <a:cs typeface="Times New Roman" charset="0"/>
              </a:rPr>
              <a:t>Education</a:t>
            </a:r>
            <a:r>
              <a:rPr lang="es-ES_tradnl" altLang="es-ES_tradnl" sz="2800" dirty="0">
                <a:solidFill>
                  <a:schemeClr val="tx1"/>
                </a:solidFill>
                <a:latin typeface="Times New Roman" charset="0"/>
                <a:ea typeface="Times New Roman" charset="0"/>
                <a:cs typeface="Times New Roman" charset="0"/>
              </a:rPr>
              <a:t> </a:t>
            </a:r>
            <a:r>
              <a:rPr lang="es-ES_tradnl" altLang="es-ES_tradnl" sz="2800" dirty="0" err="1">
                <a:solidFill>
                  <a:schemeClr val="tx1"/>
                </a:solidFill>
                <a:latin typeface="Times New Roman" charset="0"/>
                <a:ea typeface="Times New Roman" charset="0"/>
                <a:cs typeface="Times New Roman" charset="0"/>
              </a:rPr>
              <a:t>Programme</a:t>
            </a:r>
            <a:r>
              <a:rPr lang="es-ES_tradnl" altLang="es-ES_tradnl" sz="2800" dirty="0">
                <a:solidFill>
                  <a:schemeClr val="tx1"/>
                </a:solidFill>
                <a:latin typeface="Times New Roman" charset="0"/>
                <a:ea typeface="Times New Roman" charset="0"/>
                <a:cs typeface="Times New Roman" charset="0"/>
              </a:rPr>
              <a:t> </a:t>
            </a:r>
            <a:r>
              <a:rPr lang="es-ES_tradnl" altLang="es-ES_tradnl" sz="2800" dirty="0" err="1">
                <a:solidFill>
                  <a:schemeClr val="tx1"/>
                </a:solidFill>
                <a:latin typeface="Times New Roman" charset="0"/>
                <a:ea typeface="Times New Roman" charset="0"/>
                <a:cs typeface="Times New Roman" charset="0"/>
              </a:rPr>
              <a:t>for</a:t>
            </a:r>
            <a:r>
              <a:rPr lang="es-ES_tradnl" altLang="es-ES_tradnl" sz="2800" dirty="0">
                <a:solidFill>
                  <a:schemeClr val="tx1"/>
                </a:solidFill>
                <a:latin typeface="Times New Roman" charset="0"/>
                <a:ea typeface="Times New Roman" charset="0"/>
                <a:cs typeface="Times New Roman" charset="0"/>
              </a:rPr>
              <a:t> </a:t>
            </a:r>
            <a:r>
              <a:rPr lang="es-ES_tradnl" altLang="es-ES_tradnl" sz="2800" dirty="0" err="1">
                <a:solidFill>
                  <a:schemeClr val="tx1"/>
                </a:solidFill>
                <a:latin typeface="Times New Roman" charset="0"/>
                <a:ea typeface="Times New Roman" charset="0"/>
                <a:cs typeface="Times New Roman" charset="0"/>
              </a:rPr>
              <a:t>Penitentiaries</a:t>
            </a:r>
            <a:endParaRPr lang="es-ES" altLang="es-ES_tradnl" sz="2800" dirty="0">
              <a:solidFill>
                <a:schemeClr val="tx1"/>
              </a:solidFill>
              <a:latin typeface="Times New Roman" charset="0"/>
              <a:ea typeface="Times New Roman" charset="0"/>
              <a:cs typeface="Times New Roman" charset="0"/>
            </a:endParaRPr>
          </a:p>
        </p:txBody>
      </p:sp>
      <p:pic>
        <p:nvPicPr>
          <p:cNvPr id="37901" name="Picture 11" descr="carcel"/>
          <p:cNvPicPr>
            <a:picLocks noChangeAspect="1" noChangeArrowheads="1"/>
          </p:cNvPicPr>
          <p:nvPr/>
        </p:nvPicPr>
        <p:blipFill>
          <a:blip r:embed="rId7" cstate="email">
            <a:extLst>
              <a:ext uri="{28A0092B-C50C-407E-A947-70E740481C1C}">
                <a14:useLocalDpi xmlns:a14="http://schemas.microsoft.com/office/drawing/2010/main" val="0"/>
              </a:ext>
            </a:extLst>
          </a:blip>
          <a:srcRect b="19429"/>
          <a:stretch>
            <a:fillRect/>
          </a:stretch>
        </p:blipFill>
        <p:spPr bwMode="auto">
          <a:xfrm>
            <a:off x="5795963" y="4856163"/>
            <a:ext cx="2286000" cy="1381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709" name="Text Box 12"/>
          <p:cNvSpPr txBox="1">
            <a:spLocks noChangeArrowheads="1"/>
          </p:cNvSpPr>
          <p:nvPr/>
        </p:nvSpPr>
        <p:spPr bwMode="auto">
          <a:xfrm>
            <a:off x="5291932" y="5455973"/>
            <a:ext cx="3074986" cy="461665"/>
          </a:xfrm>
          <a:prstGeom prst="rect">
            <a:avLst/>
          </a:prstGeom>
          <a:solidFill>
            <a:schemeClr val="bg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lvl1pPr marL="174625" indent="-174625" eaLnBrk="0" hangingPunct="0">
              <a:defRPr sz="1200">
                <a:solidFill>
                  <a:schemeClr val="tx1"/>
                </a:solidFill>
                <a:latin typeface="Arial" charset="0"/>
                <a:ea typeface="ＭＳ Ｐゴシック" charset="-128"/>
              </a:defRPr>
            </a:lvl1pPr>
            <a:lvl2pPr marL="37931725" indent="-37474525" eaLnBrk="0" hangingPunct="0">
              <a:defRPr sz="1200">
                <a:solidFill>
                  <a:schemeClr val="tx1"/>
                </a:solidFill>
                <a:latin typeface="Arial" charset="0"/>
                <a:ea typeface="ＭＳ Ｐゴシック" charset="-128"/>
              </a:defRPr>
            </a:lvl2pPr>
            <a:lvl3pPr eaLnBrk="0" hangingPunct="0">
              <a:defRPr sz="1200">
                <a:solidFill>
                  <a:schemeClr val="tx1"/>
                </a:solidFill>
                <a:latin typeface="Arial" charset="0"/>
                <a:ea typeface="ＭＳ Ｐゴシック" charset="-128"/>
              </a:defRPr>
            </a:lvl3pPr>
            <a:lvl4pPr eaLnBrk="0" hangingPunct="0">
              <a:defRPr sz="1200">
                <a:solidFill>
                  <a:schemeClr val="tx1"/>
                </a:solidFill>
                <a:latin typeface="Arial" charset="0"/>
                <a:ea typeface="ＭＳ Ｐゴシック" charset="-128"/>
              </a:defRPr>
            </a:lvl4pPr>
            <a:lvl5pPr eaLnBrk="0" hangingPunct="0">
              <a:defRPr sz="1200">
                <a:solidFill>
                  <a:schemeClr val="tx1"/>
                </a:solidFill>
                <a:latin typeface="Arial" charset="0"/>
                <a:ea typeface="ＭＳ Ｐゴシック" charset="-128"/>
              </a:defRPr>
            </a:lvl5pPr>
            <a:lvl6pPr marL="457200" eaLnBrk="0" fontAlgn="base" hangingPunct="0">
              <a:spcBef>
                <a:spcPct val="0"/>
              </a:spcBef>
              <a:spcAft>
                <a:spcPct val="0"/>
              </a:spcAft>
              <a:defRPr sz="1200">
                <a:solidFill>
                  <a:schemeClr val="tx1"/>
                </a:solidFill>
                <a:latin typeface="Arial" charset="0"/>
                <a:ea typeface="ＭＳ Ｐゴシック" charset="-128"/>
              </a:defRPr>
            </a:lvl6pPr>
            <a:lvl7pPr marL="914400" eaLnBrk="0" fontAlgn="base" hangingPunct="0">
              <a:spcBef>
                <a:spcPct val="0"/>
              </a:spcBef>
              <a:spcAft>
                <a:spcPct val="0"/>
              </a:spcAft>
              <a:defRPr sz="1200">
                <a:solidFill>
                  <a:schemeClr val="tx1"/>
                </a:solidFill>
                <a:latin typeface="Arial" charset="0"/>
                <a:ea typeface="ＭＳ Ｐゴシック" charset="-128"/>
              </a:defRPr>
            </a:lvl7pPr>
            <a:lvl8pPr marL="1371600" eaLnBrk="0" fontAlgn="base" hangingPunct="0">
              <a:spcBef>
                <a:spcPct val="0"/>
              </a:spcBef>
              <a:spcAft>
                <a:spcPct val="0"/>
              </a:spcAft>
              <a:defRPr sz="1200">
                <a:solidFill>
                  <a:schemeClr val="tx1"/>
                </a:solidFill>
                <a:latin typeface="Arial" charset="0"/>
                <a:ea typeface="ＭＳ Ｐゴシック" charset="-128"/>
              </a:defRPr>
            </a:lvl8pPr>
            <a:lvl9pPr marL="1828800" eaLnBrk="0" fontAlgn="base" hangingPunct="0">
              <a:spcBef>
                <a:spcPct val="0"/>
              </a:spcBef>
              <a:spcAft>
                <a:spcPct val="0"/>
              </a:spcAft>
              <a:defRPr sz="1200">
                <a:solidFill>
                  <a:schemeClr val="tx1"/>
                </a:solidFill>
                <a:latin typeface="Arial" charset="0"/>
                <a:ea typeface="ＭＳ Ｐゴシック" charset="-128"/>
              </a:defRPr>
            </a:lvl9pPr>
          </a:lstStyle>
          <a:p>
            <a:pPr algn="ctr" eaLnBrk="1" hangingPunct="1">
              <a:spcBef>
                <a:spcPct val="50000"/>
              </a:spcBef>
              <a:buClr>
                <a:srgbClr val="D86C00"/>
              </a:buClr>
              <a:buFont typeface="Wingdings" charset="2"/>
              <a:buNone/>
              <a:defRPr/>
            </a:pPr>
            <a:r>
              <a:rPr lang="es-ES_tradnl" altLang="es-ES_tradnl" sz="2400" dirty="0">
                <a:latin typeface="Times New Roman" charset="0"/>
                <a:ea typeface="Times New Roman" charset="0"/>
                <a:cs typeface="Times New Roman" charset="0"/>
              </a:rPr>
              <a:t>1000 </a:t>
            </a:r>
            <a:r>
              <a:rPr lang="es-ES_tradnl" altLang="es-ES_tradnl" sz="2400" dirty="0" err="1">
                <a:latin typeface="Times New Roman" charset="0"/>
                <a:ea typeface="Times New Roman" charset="0"/>
                <a:cs typeface="Times New Roman" charset="0"/>
              </a:rPr>
              <a:t>students</a:t>
            </a:r>
            <a:endParaRPr lang="es-ES" altLang="es-ES_tradnl" sz="2400" dirty="0">
              <a:latin typeface="Times New Roman" charset="0"/>
              <a:ea typeface="Times New Roman" charset="0"/>
              <a:cs typeface="Times New Roman" charset="0"/>
            </a:endParaRPr>
          </a:p>
        </p:txBody>
      </p:sp>
      <p:cxnSp>
        <p:nvCxnSpPr>
          <p:cNvPr id="37905" name="AutoShape 13"/>
          <p:cNvCxnSpPr>
            <a:cxnSpLocks noChangeShapeType="1"/>
          </p:cNvCxnSpPr>
          <p:nvPr/>
        </p:nvCxnSpPr>
        <p:spPr bwMode="auto">
          <a:xfrm rot="10800000">
            <a:off x="3924300" y="5389563"/>
            <a:ext cx="1727200" cy="331787"/>
          </a:xfrm>
          <a:prstGeom prst="bentConnector3">
            <a:avLst>
              <a:gd name="adj1" fmla="val 50000"/>
            </a:avLst>
          </a:prstGeom>
          <a:noFill/>
          <a:ln w="9525">
            <a:solidFill>
              <a:srgbClr val="006600"/>
            </a:solidFill>
            <a:miter lim="800000"/>
            <a:headEnd/>
            <a:tailEnd/>
          </a:ln>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187988888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6354" y="443714"/>
            <a:ext cx="5524044" cy="707886"/>
          </a:xfrm>
          <a:prstGeom prst="rect">
            <a:avLst/>
          </a:prstGeom>
          <a:noFill/>
        </p:spPr>
        <p:txBody>
          <a:bodyPr wrap="square" rtlCol="0">
            <a:spAutoFit/>
          </a:bodyPr>
          <a:lstStyle/>
          <a:p>
            <a:pPr algn="r"/>
            <a:r>
              <a:rPr lang="en-US" sz="2000" dirty="0">
                <a:solidFill>
                  <a:srgbClr val="FFFFFF"/>
                </a:solidFill>
                <a:latin typeface="Arial Black"/>
                <a:cs typeface="Arial Black"/>
              </a:rPr>
              <a:t>Universidad de La Sabana blends…</a:t>
            </a:r>
          </a:p>
          <a:p>
            <a:pPr algn="r"/>
            <a:endParaRPr lang="en-US" sz="2000" dirty="0">
              <a:solidFill>
                <a:srgbClr val="FFFFFF"/>
              </a:solidFill>
              <a:latin typeface="Arial Black"/>
              <a:cs typeface="Arial Black"/>
            </a:endParaRPr>
          </a:p>
        </p:txBody>
      </p:sp>
      <p:graphicFrame>
        <p:nvGraphicFramePr>
          <p:cNvPr id="2" name="Diagrama 1"/>
          <p:cNvGraphicFramePr/>
          <p:nvPr>
            <p:extLst>
              <p:ext uri="{D42A27DB-BD31-4B8C-83A1-F6EECF244321}">
                <p14:modId xmlns:p14="http://schemas.microsoft.com/office/powerpoint/2010/main" val="1246098102"/>
              </p:ext>
            </p:extLst>
          </p:nvPr>
        </p:nvGraphicFramePr>
        <p:xfrm>
          <a:off x="1537498" y="1225442"/>
          <a:ext cx="6760464"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ángulo 6"/>
          <p:cNvSpPr/>
          <p:nvPr/>
        </p:nvSpPr>
        <p:spPr>
          <a:xfrm>
            <a:off x="936855" y="5213198"/>
            <a:ext cx="7663543" cy="1477328"/>
          </a:xfrm>
          <a:prstGeom prst="rect">
            <a:avLst/>
          </a:prstGeom>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ea typeface="Times New Roman" panose="02020603050405020304" pitchFamily="18" charset="0"/>
              </a:rPr>
              <a:t>English services offered to the entire educational community, including students, teachers and administrative staff. </a:t>
            </a:r>
          </a:p>
          <a:p>
            <a:pPr marL="285750" indent="-285750">
              <a:buFont typeface="Arial" panose="020B0604020202020204" pitchFamily="34" charset="0"/>
              <a:buChar char="•"/>
            </a:pPr>
            <a:r>
              <a:rPr lang="en-US" dirty="0">
                <a:latin typeface="Times New Roman" panose="02020603050405020304" pitchFamily="18" charset="0"/>
              </a:rPr>
              <a:t>Both comprise of seven English levels and are sequenced in following the Common European Framework of Reference for Languages (CEFR). </a:t>
            </a:r>
            <a:endParaRPr lang="es-ES" dirty="0">
              <a:latin typeface="Times New Roman" panose="02020603050405020304" pitchFamily="18" charset="0"/>
            </a:endParaRPr>
          </a:p>
          <a:p>
            <a:endParaRPr lang="es-CO" dirty="0"/>
          </a:p>
        </p:txBody>
      </p:sp>
    </p:spTree>
    <p:extLst>
      <p:ext uri="{BB962C8B-B14F-4D97-AF65-F5344CB8AC3E}">
        <p14:creationId xmlns:p14="http://schemas.microsoft.com/office/powerpoint/2010/main" val="4236140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6354" y="443714"/>
            <a:ext cx="5524044" cy="400110"/>
          </a:xfrm>
          <a:prstGeom prst="rect">
            <a:avLst/>
          </a:prstGeom>
          <a:noFill/>
        </p:spPr>
        <p:txBody>
          <a:bodyPr wrap="square" rtlCol="0">
            <a:spAutoFit/>
          </a:bodyPr>
          <a:lstStyle/>
          <a:p>
            <a:pPr algn="r"/>
            <a:r>
              <a:rPr lang="en-US" sz="2000" dirty="0">
                <a:solidFill>
                  <a:srgbClr val="FFFFFF"/>
                </a:solidFill>
                <a:latin typeface="Arial Black"/>
                <a:cs typeface="Arial Black"/>
              </a:rPr>
              <a:t>Universidad de La Sabana blends…</a:t>
            </a:r>
          </a:p>
        </p:txBody>
      </p:sp>
      <p:sp>
        <p:nvSpPr>
          <p:cNvPr id="5" name="Content Placeholder 2"/>
          <p:cNvSpPr txBox="1">
            <a:spLocks/>
          </p:cNvSpPr>
          <p:nvPr/>
        </p:nvSpPr>
        <p:spPr>
          <a:xfrm>
            <a:off x="1460200" y="2173097"/>
            <a:ext cx="7055150" cy="31852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lumMod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lumMod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lumMod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ct val="0"/>
              </a:spcBef>
              <a:buNone/>
            </a:pPr>
            <a:endParaRPr lang="es-CO" altLang="es-CO" dirty="0">
              <a:solidFill>
                <a:srgbClr val="002060"/>
              </a:solidFill>
              <a:latin typeface="Bookman Old Style" panose="02050604050505020204" pitchFamily="18" charset="0"/>
            </a:endParaRPr>
          </a:p>
        </p:txBody>
      </p:sp>
      <p:graphicFrame>
        <p:nvGraphicFramePr>
          <p:cNvPr id="2" name="Diagrama 1"/>
          <p:cNvGraphicFramePr/>
          <p:nvPr>
            <p:extLst>
              <p:ext uri="{D42A27DB-BD31-4B8C-83A1-F6EECF244321}">
                <p14:modId xmlns:p14="http://schemas.microsoft.com/office/powerpoint/2010/main" val="4077339134"/>
              </p:ext>
            </p:extLst>
          </p:nvPr>
        </p:nvGraphicFramePr>
        <p:xfrm>
          <a:off x="1207177" y="1860605"/>
          <a:ext cx="7449875" cy="45083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88220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6354" y="578393"/>
            <a:ext cx="5524044" cy="400110"/>
          </a:xfrm>
          <a:prstGeom prst="rect">
            <a:avLst/>
          </a:prstGeom>
          <a:noFill/>
        </p:spPr>
        <p:txBody>
          <a:bodyPr wrap="square" rtlCol="0">
            <a:spAutoFit/>
          </a:bodyPr>
          <a:lstStyle/>
          <a:p>
            <a:pPr algn="r"/>
            <a:r>
              <a:rPr lang="en-US" sz="2000" dirty="0">
                <a:solidFill>
                  <a:srgbClr val="FFFFFF"/>
                </a:solidFill>
                <a:latin typeface="Arial Black"/>
                <a:cs typeface="Arial Black"/>
              </a:rPr>
              <a:t>Curricular adaptations…</a:t>
            </a:r>
          </a:p>
        </p:txBody>
      </p:sp>
      <p:sp>
        <p:nvSpPr>
          <p:cNvPr id="3" name="Content Placeholder 2"/>
          <p:cNvSpPr>
            <a:spLocks noGrp="1"/>
          </p:cNvSpPr>
          <p:nvPr>
            <p:ph idx="1"/>
          </p:nvPr>
        </p:nvSpPr>
        <p:spPr>
          <a:xfrm>
            <a:off x="4224528" y="2760340"/>
            <a:ext cx="4375870" cy="2845330"/>
          </a:xfrm>
        </p:spPr>
        <p:txBody>
          <a:bodyPr>
            <a:normAutofit fontScale="70000" lnSpcReduction="20000"/>
          </a:bodyPr>
          <a:lstStyle/>
          <a:p>
            <a:pPr marL="0" indent="0" algn="just">
              <a:buNone/>
            </a:pPr>
            <a:r>
              <a:rPr lang="en-US" dirty="0"/>
              <a:t>In the PU program, students meet F2F once a week on campus with the assigned instructor, and are also offered self-access learning opportunities through the modules hosted in the university LMS (Moodle) and its corresponding services and tools.</a:t>
            </a:r>
            <a:endParaRPr lang="es-CO" dirty="0"/>
          </a:p>
          <a:p>
            <a:pPr marL="0" indent="0">
              <a:buNone/>
            </a:pPr>
            <a:endParaRPr lang="en-US" dirty="0"/>
          </a:p>
        </p:txBody>
      </p:sp>
      <p:pic>
        <p:nvPicPr>
          <p:cNvPr id="8" name="Imagen 7">
            <a:hlinkClick r:id="rId3"/>
          </p:cNvPr>
          <p:cNvPicPr>
            <a:picLocks noChangeAspect="1"/>
          </p:cNvPicPr>
          <p:nvPr/>
        </p:nvPicPr>
        <p:blipFill>
          <a:blip r:embed="rId4"/>
          <a:stretch>
            <a:fillRect/>
          </a:stretch>
        </p:blipFill>
        <p:spPr>
          <a:xfrm>
            <a:off x="1131076" y="3007280"/>
            <a:ext cx="2702766" cy="934919"/>
          </a:xfrm>
          <a:prstGeom prst="rect">
            <a:avLst/>
          </a:prstGeom>
        </p:spPr>
      </p:pic>
    </p:spTree>
    <p:extLst>
      <p:ext uri="{BB962C8B-B14F-4D97-AF65-F5344CB8AC3E}">
        <p14:creationId xmlns:p14="http://schemas.microsoft.com/office/powerpoint/2010/main" val="149155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6354" y="578393"/>
            <a:ext cx="5524044" cy="400110"/>
          </a:xfrm>
          <a:prstGeom prst="rect">
            <a:avLst/>
          </a:prstGeom>
          <a:noFill/>
        </p:spPr>
        <p:txBody>
          <a:bodyPr wrap="square" rtlCol="0">
            <a:spAutoFit/>
          </a:bodyPr>
          <a:lstStyle/>
          <a:p>
            <a:pPr algn="r"/>
            <a:r>
              <a:rPr lang="en-US" sz="2000" dirty="0">
                <a:solidFill>
                  <a:srgbClr val="FFFFFF"/>
                </a:solidFill>
                <a:latin typeface="Arial Black"/>
                <a:cs typeface="Arial Black"/>
              </a:rPr>
              <a:t>Curricular adaptations…</a:t>
            </a:r>
          </a:p>
        </p:txBody>
      </p:sp>
      <p:pic>
        <p:nvPicPr>
          <p:cNvPr id="2" name="Imagen 1"/>
          <p:cNvPicPr>
            <a:picLocks noChangeAspect="1"/>
          </p:cNvPicPr>
          <p:nvPr/>
        </p:nvPicPr>
        <p:blipFill rotWithShape="1">
          <a:blip r:embed="rId3"/>
          <a:srcRect l="22857" t="8730" r="26000" b="7967"/>
          <a:stretch/>
        </p:blipFill>
        <p:spPr>
          <a:xfrm>
            <a:off x="3076354" y="1398653"/>
            <a:ext cx="5408780" cy="4955530"/>
          </a:xfrm>
          <a:prstGeom prst="rect">
            <a:avLst/>
          </a:prstGeom>
        </p:spPr>
      </p:pic>
    </p:spTree>
    <p:extLst>
      <p:ext uri="{BB962C8B-B14F-4D97-AF65-F5344CB8AC3E}">
        <p14:creationId xmlns:p14="http://schemas.microsoft.com/office/powerpoint/2010/main" val="2789125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6354" y="578393"/>
            <a:ext cx="5524044" cy="400110"/>
          </a:xfrm>
          <a:prstGeom prst="rect">
            <a:avLst/>
          </a:prstGeom>
          <a:noFill/>
        </p:spPr>
        <p:txBody>
          <a:bodyPr wrap="square" rtlCol="0">
            <a:spAutoFit/>
          </a:bodyPr>
          <a:lstStyle/>
          <a:p>
            <a:pPr algn="r"/>
            <a:r>
              <a:rPr lang="en-US" sz="2000" dirty="0">
                <a:solidFill>
                  <a:srgbClr val="FFFFFF"/>
                </a:solidFill>
                <a:latin typeface="Arial Black"/>
                <a:cs typeface="Arial Black"/>
              </a:rPr>
              <a:t>Curricular adaptations…</a:t>
            </a:r>
          </a:p>
        </p:txBody>
      </p:sp>
      <p:sp>
        <p:nvSpPr>
          <p:cNvPr id="3" name="Content Placeholder 2"/>
          <p:cNvSpPr>
            <a:spLocks noGrp="1"/>
          </p:cNvSpPr>
          <p:nvPr>
            <p:ph idx="1"/>
          </p:nvPr>
        </p:nvSpPr>
        <p:spPr>
          <a:xfrm>
            <a:off x="4707929" y="2121862"/>
            <a:ext cx="3962400" cy="3634882"/>
          </a:xfrm>
        </p:spPr>
        <p:txBody>
          <a:bodyPr>
            <a:normAutofit fontScale="55000" lnSpcReduction="20000"/>
          </a:bodyPr>
          <a:lstStyle/>
          <a:p>
            <a:r>
              <a:rPr lang="en-US" dirty="0"/>
              <a:t>Face-to-face session </a:t>
            </a:r>
            <a:r>
              <a:rPr lang="en-US" dirty="0">
                <a:sym typeface="Wingdings" panose="05000000000000000000" pitchFamily="2" charset="2"/>
              </a:rPr>
              <a:t> Speaking session + </a:t>
            </a:r>
            <a:r>
              <a:rPr lang="en-US" dirty="0"/>
              <a:t>skill-development learning tasks, SCORM learning objects.</a:t>
            </a:r>
          </a:p>
          <a:p>
            <a:r>
              <a:rPr lang="en-US" dirty="0"/>
              <a:t>Automated feedback system</a:t>
            </a:r>
            <a:r>
              <a:rPr lang="en-US" dirty="0">
                <a:sym typeface="Wingdings" panose="05000000000000000000" pitchFamily="2" charset="2"/>
              </a:rPr>
              <a:t></a:t>
            </a:r>
            <a:r>
              <a:rPr lang="en-US" dirty="0"/>
              <a:t> Learners can use their assessment prompts prior-to the meeting with their face-to-face course instructor.</a:t>
            </a:r>
          </a:p>
          <a:p>
            <a:r>
              <a:rPr lang="en-US" dirty="0"/>
              <a:t>The weekly speaking session is planned for 60- 120 minutes, and at times, it can be either planned individually or in small groups (no more than 6 students and instructor per room).</a:t>
            </a:r>
            <a:endParaRPr lang="es-CO" dirty="0"/>
          </a:p>
          <a:p>
            <a:endParaRPr lang="en-US" dirty="0"/>
          </a:p>
          <a:p>
            <a:pPr marL="0" indent="0">
              <a:buNone/>
            </a:pPr>
            <a:endParaRPr lang="en-US" dirty="0"/>
          </a:p>
        </p:txBody>
      </p:sp>
      <p:pic>
        <p:nvPicPr>
          <p:cNvPr id="5" name="Imagen 4"/>
          <p:cNvPicPr>
            <a:picLocks noChangeAspect="1"/>
          </p:cNvPicPr>
          <p:nvPr/>
        </p:nvPicPr>
        <p:blipFill rotWithShape="1">
          <a:blip r:embed="rId3"/>
          <a:srcRect l="40476" t="9407" r="27143" b="9323"/>
          <a:stretch/>
        </p:blipFill>
        <p:spPr>
          <a:xfrm>
            <a:off x="1595896" y="1959428"/>
            <a:ext cx="2960915" cy="4180115"/>
          </a:xfrm>
          <a:prstGeom prst="rect">
            <a:avLst/>
          </a:prstGeom>
        </p:spPr>
      </p:pic>
    </p:spTree>
    <p:extLst>
      <p:ext uri="{BB962C8B-B14F-4D97-AF65-F5344CB8AC3E}">
        <p14:creationId xmlns:p14="http://schemas.microsoft.com/office/powerpoint/2010/main" val="1394076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4055165" y="2302691"/>
            <a:ext cx="4531486" cy="2554545"/>
          </a:xfrm>
          <a:prstGeom prst="rect">
            <a:avLst/>
          </a:prstGeom>
          <a:noFill/>
        </p:spPr>
        <p:txBody>
          <a:bodyPr wrap="square" rtlCol="0">
            <a:spAutoFit/>
          </a:bodyPr>
          <a:lstStyle/>
          <a:p>
            <a:pPr algn="ctr"/>
            <a:r>
              <a:rPr lang="en-US" sz="2000" dirty="0">
                <a:solidFill>
                  <a:srgbClr val="C00000"/>
                </a:solidFill>
                <a:latin typeface="Arial Black"/>
                <a:cs typeface="Arial Black"/>
              </a:rPr>
              <a:t>Mission Three.</a:t>
            </a:r>
          </a:p>
          <a:p>
            <a:pPr algn="ctr"/>
            <a:r>
              <a:rPr lang="en-US" sz="2000" dirty="0">
                <a:solidFill>
                  <a:srgbClr val="C00000"/>
                </a:solidFill>
                <a:latin typeface="Arial Black"/>
                <a:cs typeface="Arial Black"/>
              </a:rPr>
              <a:t> </a:t>
            </a:r>
          </a:p>
          <a:p>
            <a:pPr algn="ctr"/>
            <a:r>
              <a:rPr lang="en-US" sz="2000" dirty="0">
                <a:solidFill>
                  <a:schemeClr val="tx2"/>
                </a:solidFill>
                <a:latin typeface="Arial Black"/>
                <a:cs typeface="Arial Black"/>
              </a:rPr>
              <a:t>Based on the two university cases examined, list two principles you learned from these cases, so you can take them into account when blending from now on.</a:t>
            </a:r>
          </a:p>
        </p:txBody>
      </p:sp>
      <p:pic>
        <p:nvPicPr>
          <p:cNvPr id="6" name="Imagen 5"/>
          <p:cNvPicPr>
            <a:picLocks noChangeAspect="1"/>
          </p:cNvPicPr>
          <p:nvPr/>
        </p:nvPicPr>
        <p:blipFill>
          <a:blip r:embed="rId3"/>
          <a:stretch>
            <a:fillRect/>
          </a:stretch>
        </p:blipFill>
        <p:spPr>
          <a:xfrm>
            <a:off x="846216" y="2374253"/>
            <a:ext cx="2992121" cy="2992121"/>
          </a:xfrm>
          <a:prstGeom prst="rect">
            <a:avLst/>
          </a:prstGeom>
        </p:spPr>
      </p:pic>
    </p:spTree>
    <p:extLst>
      <p:ext uri="{BB962C8B-B14F-4D97-AF65-F5344CB8AC3E}">
        <p14:creationId xmlns:p14="http://schemas.microsoft.com/office/powerpoint/2010/main" val="8813286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707886"/>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br>
              <a:rPr kumimoji="0" lang="en-US" sz="2000" b="0" i="0" u="none" strike="noStrike" kern="0" cap="none" spc="0" normalizeH="0" baseline="0" noProof="0" dirty="0">
                <a:ln>
                  <a:noFill/>
                </a:ln>
                <a:solidFill>
                  <a:srgbClr val="FFFFFF"/>
                </a:solidFill>
                <a:effectLst/>
                <a:uLnTx/>
                <a:uFillTx/>
                <a:latin typeface="Arial Black"/>
                <a:cs typeface="Arial Black"/>
              </a:rPr>
            </a:br>
            <a:r>
              <a:rPr kumimoji="0" lang="en-US" sz="2000" b="0" i="0" u="none" strike="noStrike" kern="0" cap="none" spc="0" normalizeH="0" baseline="0" noProof="0" dirty="0">
                <a:ln>
                  <a:noFill/>
                </a:ln>
                <a:solidFill>
                  <a:srgbClr val="FFFFFF"/>
                </a:solidFill>
                <a:effectLst/>
                <a:uLnTx/>
                <a:uFillTx/>
                <a:latin typeface="Arial Black"/>
                <a:cs typeface="Arial Black"/>
              </a:rPr>
              <a:t> Our study (2017) </a:t>
            </a:r>
          </a:p>
        </p:txBody>
      </p:sp>
      <p:sp>
        <p:nvSpPr>
          <p:cNvPr id="5" name="Content Placeholder 2"/>
          <p:cNvSpPr>
            <a:spLocks noGrp="1"/>
          </p:cNvSpPr>
          <p:nvPr>
            <p:ph idx="1"/>
          </p:nvPr>
        </p:nvSpPr>
        <p:spPr>
          <a:xfrm>
            <a:off x="1304013" y="4024546"/>
            <a:ext cx="6989197" cy="1851468"/>
          </a:xfrm>
        </p:spPr>
        <p:txBody>
          <a:bodyPr>
            <a:noAutofit/>
          </a:bodyPr>
          <a:lstStyle/>
          <a:p>
            <a:pPr marL="0" indent="0" algn="just">
              <a:buNone/>
            </a:pPr>
            <a:r>
              <a:rPr lang="en-US" sz="2000" dirty="0"/>
              <a:t>Participants were 22 BL in-service teachers from Colombia and Spain, teaching either at undergraduate or graduate levels. The average age of participants was years. Data was collected through an online questionnaire and semi-structured interviews. The questionnaire was distributed to 30 people, 22 of whom responded. The follow-up semi-structured interviews were held with 10 participants. </a:t>
            </a:r>
            <a:endParaRPr lang="en-US" sz="2400" dirty="0"/>
          </a:p>
        </p:txBody>
      </p:sp>
      <p:pic>
        <p:nvPicPr>
          <p:cNvPr id="4" name="Imagen 3"/>
          <p:cNvPicPr>
            <a:picLocks noChangeAspect="1"/>
          </p:cNvPicPr>
          <p:nvPr/>
        </p:nvPicPr>
        <p:blipFill>
          <a:blip r:embed="rId3"/>
          <a:stretch>
            <a:fillRect/>
          </a:stretch>
        </p:blipFill>
        <p:spPr>
          <a:xfrm>
            <a:off x="3076354" y="1329333"/>
            <a:ext cx="5216856" cy="2517746"/>
          </a:xfrm>
          <a:prstGeom prst="rect">
            <a:avLst/>
          </a:prstGeom>
        </p:spPr>
      </p:pic>
    </p:spTree>
    <p:extLst>
      <p:ext uri="{BB962C8B-B14F-4D97-AF65-F5344CB8AC3E}">
        <p14:creationId xmlns:p14="http://schemas.microsoft.com/office/powerpoint/2010/main" val="23814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6740434" y="2894873"/>
            <a:ext cx="2103804" cy="1938992"/>
          </a:xfrm>
          <a:prstGeom prst="rect">
            <a:avLst/>
          </a:prstGeom>
          <a:noFill/>
        </p:spPr>
        <p:txBody>
          <a:bodyPr wrap="square" rtlCol="0">
            <a:spAutoFit/>
          </a:bodyPr>
          <a:lstStyle/>
          <a:p>
            <a:pPr algn="ctr"/>
            <a:r>
              <a:rPr lang="en-US" sz="2000" dirty="0">
                <a:solidFill>
                  <a:srgbClr val="C00000"/>
                </a:solidFill>
                <a:latin typeface="Arial Black"/>
                <a:cs typeface="Arial Black"/>
              </a:rPr>
              <a:t>Mission One.</a:t>
            </a:r>
          </a:p>
          <a:p>
            <a:pPr algn="ctr"/>
            <a:r>
              <a:rPr lang="en-US" sz="2000" dirty="0">
                <a:solidFill>
                  <a:srgbClr val="C00000"/>
                </a:solidFill>
                <a:latin typeface="Arial Black"/>
                <a:cs typeface="Arial Black"/>
              </a:rPr>
              <a:t> </a:t>
            </a:r>
          </a:p>
          <a:p>
            <a:pPr algn="ctr"/>
            <a:r>
              <a:rPr lang="en-US" sz="2000" dirty="0">
                <a:solidFill>
                  <a:schemeClr val="tx2"/>
                </a:solidFill>
                <a:latin typeface="Arial Black"/>
                <a:cs typeface="Arial Black"/>
              </a:rPr>
              <a:t>Where, what and why do you  blend?</a:t>
            </a:r>
          </a:p>
          <a:p>
            <a:pPr algn="ctr"/>
            <a:endParaRPr lang="en-US" sz="2000" dirty="0">
              <a:solidFill>
                <a:schemeClr val="tx2"/>
              </a:solidFill>
              <a:latin typeface="Arial Black"/>
              <a:cs typeface="Arial Black"/>
            </a:endParaRPr>
          </a:p>
        </p:txBody>
      </p:sp>
      <p:pic>
        <p:nvPicPr>
          <p:cNvPr id="7" name="Imagen 6"/>
          <p:cNvPicPr>
            <a:picLocks noChangeAspect="1"/>
          </p:cNvPicPr>
          <p:nvPr/>
        </p:nvPicPr>
        <p:blipFill>
          <a:blip r:embed="rId3"/>
          <a:stretch>
            <a:fillRect/>
          </a:stretch>
        </p:blipFill>
        <p:spPr>
          <a:xfrm>
            <a:off x="0" y="-104503"/>
            <a:ext cx="6829425" cy="6962503"/>
          </a:xfrm>
          <a:prstGeom prst="rect">
            <a:avLst/>
          </a:prstGeom>
        </p:spPr>
      </p:pic>
    </p:spTree>
    <p:extLst>
      <p:ext uri="{BB962C8B-B14F-4D97-AF65-F5344CB8AC3E}">
        <p14:creationId xmlns:p14="http://schemas.microsoft.com/office/powerpoint/2010/main" val="25436306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707886"/>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br>
              <a:rPr kumimoji="0" lang="en-US" sz="2000" b="0" i="0" u="none" strike="noStrike" kern="0" cap="none" spc="0" normalizeH="0" baseline="0" noProof="0" dirty="0">
                <a:ln>
                  <a:noFill/>
                </a:ln>
                <a:solidFill>
                  <a:srgbClr val="FFFFFF"/>
                </a:solidFill>
                <a:effectLst/>
                <a:uLnTx/>
                <a:uFillTx/>
                <a:latin typeface="Arial Black"/>
                <a:cs typeface="Arial Black"/>
              </a:rPr>
            </a:br>
            <a:r>
              <a:rPr kumimoji="0" lang="en-US" sz="2000" b="0" i="0" u="none" strike="noStrike" kern="0" cap="none" spc="0" normalizeH="0" baseline="0" noProof="0" dirty="0">
                <a:ln>
                  <a:noFill/>
                </a:ln>
                <a:solidFill>
                  <a:srgbClr val="FFFFFF"/>
                </a:solidFill>
                <a:effectLst/>
                <a:uLnTx/>
                <a:uFillTx/>
                <a:latin typeface="Arial Black"/>
                <a:cs typeface="Arial Black"/>
              </a:rPr>
              <a:t> Our study (2017) </a:t>
            </a:r>
          </a:p>
        </p:txBody>
      </p:sp>
      <p:sp>
        <p:nvSpPr>
          <p:cNvPr id="5" name="Content Placeholder 2"/>
          <p:cNvSpPr>
            <a:spLocks noGrp="1"/>
          </p:cNvSpPr>
          <p:nvPr>
            <p:ph idx="1"/>
          </p:nvPr>
        </p:nvSpPr>
        <p:spPr>
          <a:xfrm>
            <a:off x="669162" y="2257445"/>
            <a:ext cx="4476205" cy="2322576"/>
          </a:xfrm>
        </p:spPr>
        <p:txBody>
          <a:bodyPr>
            <a:noAutofit/>
          </a:bodyPr>
          <a:lstStyle/>
          <a:p>
            <a:pPr marL="0" indent="0" algn="just">
              <a:buNone/>
            </a:pPr>
            <a:r>
              <a:rPr lang="en-US" sz="2000" dirty="0"/>
              <a:t>Both instruments inquired about their instructional experiences in BL, and included areas such as of assessment, professional development, BL on-going strategies, constraints, opportunities, as well as learners’ identified needs, challenges and profiles reflected in the BL environment. </a:t>
            </a:r>
          </a:p>
          <a:p>
            <a:pPr marL="0" indent="0" algn="just">
              <a:buNone/>
            </a:pPr>
            <a:endParaRPr lang="en-US" sz="2000" dirty="0"/>
          </a:p>
        </p:txBody>
      </p:sp>
      <p:pic>
        <p:nvPicPr>
          <p:cNvPr id="4" name="Imagen 3"/>
          <p:cNvPicPr>
            <a:picLocks noChangeAspect="1"/>
          </p:cNvPicPr>
          <p:nvPr/>
        </p:nvPicPr>
        <p:blipFill>
          <a:blip r:embed="rId3"/>
          <a:stretch>
            <a:fillRect/>
          </a:stretch>
        </p:blipFill>
        <p:spPr>
          <a:xfrm>
            <a:off x="5301697" y="2322596"/>
            <a:ext cx="3390900" cy="2257425"/>
          </a:xfrm>
          <a:prstGeom prst="rect">
            <a:avLst/>
          </a:prstGeom>
        </p:spPr>
      </p:pic>
    </p:spTree>
    <p:extLst>
      <p:ext uri="{BB962C8B-B14F-4D97-AF65-F5344CB8AC3E}">
        <p14:creationId xmlns:p14="http://schemas.microsoft.com/office/powerpoint/2010/main" val="40647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707886"/>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br>
              <a:rPr kumimoji="0" lang="en-US" sz="2000" b="0" i="0" u="none" strike="noStrike" kern="0" cap="none" spc="0" normalizeH="0" baseline="0" noProof="0" dirty="0">
                <a:ln>
                  <a:noFill/>
                </a:ln>
                <a:solidFill>
                  <a:srgbClr val="FFFFFF"/>
                </a:solidFill>
                <a:effectLst/>
                <a:uLnTx/>
                <a:uFillTx/>
                <a:latin typeface="Arial Black"/>
                <a:cs typeface="Arial Black"/>
              </a:rPr>
            </a:br>
            <a:r>
              <a:rPr kumimoji="0" lang="en-US" sz="2000" b="0" i="0" u="none" strike="noStrike" kern="0" cap="none" spc="0" normalizeH="0" baseline="0" noProof="0" dirty="0">
                <a:ln>
                  <a:noFill/>
                </a:ln>
                <a:solidFill>
                  <a:srgbClr val="FFFFFF"/>
                </a:solidFill>
                <a:effectLst/>
                <a:uLnTx/>
                <a:uFillTx/>
                <a:latin typeface="Arial Black"/>
                <a:cs typeface="Arial Black"/>
              </a:rPr>
              <a:t> Our study (2017) </a:t>
            </a:r>
          </a:p>
        </p:txBody>
      </p:sp>
      <p:sp>
        <p:nvSpPr>
          <p:cNvPr id="2" name="Rectángulo 1"/>
          <p:cNvSpPr/>
          <p:nvPr/>
        </p:nvSpPr>
        <p:spPr>
          <a:xfrm>
            <a:off x="747424" y="2341508"/>
            <a:ext cx="3519778" cy="3139321"/>
          </a:xfrm>
          <a:prstGeom prst="rect">
            <a:avLst/>
          </a:prstGeom>
        </p:spPr>
        <p:txBody>
          <a:bodyPr wrap="square">
            <a:spAutoFit/>
          </a:bodyPr>
          <a:lstStyle/>
          <a:p>
            <a:pPr marL="285750" indent="-285750" algn="just">
              <a:buFont typeface="Arial" panose="020B0604020202020204" pitchFamily="34" charset="0"/>
              <a:buChar char="•"/>
            </a:pPr>
            <a:r>
              <a:rPr lang="en-US" dirty="0"/>
              <a:t>We adhered to purposive sampling criteria (Patton, 1990), as a mechanism to select information-rich cases for study in depth. </a:t>
            </a:r>
          </a:p>
          <a:p>
            <a:pPr marL="285750" indent="-285750" algn="just">
              <a:buFont typeface="Arial" panose="020B0604020202020204" pitchFamily="34" charset="0"/>
              <a:buChar char="•"/>
            </a:pPr>
            <a:r>
              <a:rPr lang="en-US" dirty="0"/>
              <a:t>Data was examined through the constant-comparison method of qualitative data (Bogdan &amp; </a:t>
            </a:r>
            <a:r>
              <a:rPr lang="en-US" dirty="0" err="1"/>
              <a:t>Biklen</a:t>
            </a:r>
            <a:r>
              <a:rPr lang="en-US" dirty="0"/>
              <a:t>, 2003), framed upon the grounded theory approach (Strauss and Corbin, 2008).</a:t>
            </a:r>
          </a:p>
        </p:txBody>
      </p:sp>
      <p:pic>
        <p:nvPicPr>
          <p:cNvPr id="5" name="Imagen 4"/>
          <p:cNvPicPr>
            <a:picLocks noChangeAspect="1"/>
          </p:cNvPicPr>
          <p:nvPr/>
        </p:nvPicPr>
        <p:blipFill>
          <a:blip r:embed="rId3"/>
          <a:stretch>
            <a:fillRect/>
          </a:stretch>
        </p:blipFill>
        <p:spPr>
          <a:xfrm>
            <a:off x="4753057" y="2528014"/>
            <a:ext cx="3390900" cy="2257425"/>
          </a:xfrm>
          <a:prstGeom prst="rect">
            <a:avLst/>
          </a:prstGeom>
        </p:spPr>
      </p:pic>
    </p:spTree>
    <p:extLst>
      <p:ext uri="{BB962C8B-B14F-4D97-AF65-F5344CB8AC3E}">
        <p14:creationId xmlns:p14="http://schemas.microsoft.com/office/powerpoint/2010/main" val="38135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707886"/>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br>
              <a:rPr kumimoji="0" lang="en-US" sz="2000" b="0" i="0" u="none" strike="noStrike" kern="0" cap="none" spc="0" normalizeH="0" baseline="0" noProof="0" dirty="0">
                <a:ln>
                  <a:noFill/>
                </a:ln>
                <a:solidFill>
                  <a:srgbClr val="FFFFFF"/>
                </a:solidFill>
                <a:effectLst/>
                <a:uLnTx/>
                <a:uFillTx/>
                <a:latin typeface="Arial Black"/>
                <a:cs typeface="Arial Black"/>
              </a:rPr>
            </a:br>
            <a:r>
              <a:rPr kumimoji="0" lang="en-US" sz="2000" b="0" i="0" u="none" strike="noStrike" kern="0" cap="none" spc="0" normalizeH="0" baseline="0" noProof="0" dirty="0">
                <a:ln>
                  <a:noFill/>
                </a:ln>
                <a:solidFill>
                  <a:srgbClr val="FFFFFF"/>
                </a:solidFill>
                <a:effectLst/>
                <a:uLnTx/>
                <a:uFillTx/>
                <a:latin typeface="Arial Black"/>
                <a:cs typeface="Arial Black"/>
              </a:rPr>
              <a:t> Our study (2017) </a:t>
            </a:r>
          </a:p>
        </p:txBody>
      </p:sp>
      <p:graphicFrame>
        <p:nvGraphicFramePr>
          <p:cNvPr id="4" name="1 Diagrama"/>
          <p:cNvGraphicFramePr/>
          <p:nvPr>
            <p:extLst>
              <p:ext uri="{D42A27DB-BD31-4B8C-83A1-F6EECF244321}">
                <p14:modId xmlns:p14="http://schemas.microsoft.com/office/powerpoint/2010/main" val="2484459629"/>
              </p:ext>
            </p:extLst>
          </p:nvPr>
        </p:nvGraphicFramePr>
        <p:xfrm>
          <a:off x="3327544" y="2220592"/>
          <a:ext cx="5021663" cy="3392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ángulo 4"/>
          <p:cNvSpPr/>
          <p:nvPr/>
        </p:nvSpPr>
        <p:spPr>
          <a:xfrm>
            <a:off x="692331" y="2392569"/>
            <a:ext cx="2225040" cy="2031325"/>
          </a:xfrm>
          <a:prstGeom prst="rect">
            <a:avLst/>
          </a:prstGeom>
        </p:spPr>
        <p:txBody>
          <a:bodyPr wrap="square">
            <a:spAutoFit/>
          </a:bodyPr>
          <a:lstStyle/>
          <a:p>
            <a:pPr algn="ctr"/>
            <a:r>
              <a:rPr lang="en-US" b="1" dirty="0"/>
              <a:t>Three main difficulties were accounted for in this group of participants after having triangulated the information. </a:t>
            </a:r>
            <a:endParaRPr lang="es-CO" b="1" dirty="0"/>
          </a:p>
        </p:txBody>
      </p:sp>
      <p:sp>
        <p:nvSpPr>
          <p:cNvPr id="2" name="CuadroTexto 1"/>
          <p:cNvSpPr txBox="1"/>
          <p:nvPr/>
        </p:nvSpPr>
        <p:spPr>
          <a:xfrm>
            <a:off x="445273" y="5748792"/>
            <a:ext cx="8317064" cy="646331"/>
          </a:xfrm>
          <a:prstGeom prst="rect">
            <a:avLst/>
          </a:prstGeom>
          <a:noFill/>
        </p:spPr>
        <p:txBody>
          <a:bodyPr wrap="square" rtlCol="0">
            <a:spAutoFit/>
          </a:bodyPr>
          <a:lstStyle/>
          <a:p>
            <a:pPr algn="ctr"/>
            <a:r>
              <a:rPr lang="es-CO" dirty="0" err="1">
                <a:solidFill>
                  <a:srgbClr val="002060"/>
                </a:solidFill>
              </a:rPr>
              <a:t>Other</a:t>
            </a:r>
            <a:r>
              <a:rPr lang="es-CO" dirty="0">
                <a:solidFill>
                  <a:srgbClr val="002060"/>
                </a:solidFill>
              </a:rPr>
              <a:t> </a:t>
            </a:r>
            <a:r>
              <a:rPr lang="es-CO" dirty="0" err="1">
                <a:solidFill>
                  <a:srgbClr val="002060"/>
                </a:solidFill>
              </a:rPr>
              <a:t>difficulties</a:t>
            </a:r>
            <a:r>
              <a:rPr lang="es-CO" dirty="0">
                <a:solidFill>
                  <a:srgbClr val="002060"/>
                </a:solidFill>
              </a:rPr>
              <a:t> </a:t>
            </a:r>
            <a:r>
              <a:rPr lang="es-CO" dirty="0" err="1">
                <a:solidFill>
                  <a:srgbClr val="002060"/>
                </a:solidFill>
              </a:rPr>
              <a:t>mentioned</a:t>
            </a:r>
            <a:r>
              <a:rPr lang="es-CO" dirty="0">
                <a:solidFill>
                  <a:srgbClr val="002060"/>
                </a:solidFill>
              </a:rPr>
              <a:t> </a:t>
            </a:r>
            <a:r>
              <a:rPr lang="es-CO" dirty="0" err="1">
                <a:solidFill>
                  <a:srgbClr val="002060"/>
                </a:solidFill>
              </a:rPr>
              <a:t>by</a:t>
            </a:r>
            <a:r>
              <a:rPr lang="es-CO" dirty="0">
                <a:solidFill>
                  <a:srgbClr val="002060"/>
                </a:solidFill>
              </a:rPr>
              <a:t> </a:t>
            </a:r>
            <a:r>
              <a:rPr lang="es-CO" dirty="0" err="1">
                <a:solidFill>
                  <a:srgbClr val="002060"/>
                </a:solidFill>
              </a:rPr>
              <a:t>some</a:t>
            </a:r>
            <a:r>
              <a:rPr lang="es-CO" dirty="0">
                <a:solidFill>
                  <a:srgbClr val="002060"/>
                </a:solidFill>
              </a:rPr>
              <a:t> </a:t>
            </a:r>
            <a:r>
              <a:rPr lang="es-CO" dirty="0" err="1">
                <a:solidFill>
                  <a:srgbClr val="002060"/>
                </a:solidFill>
              </a:rPr>
              <a:t>participants</a:t>
            </a:r>
            <a:r>
              <a:rPr lang="es-CO" dirty="0">
                <a:solidFill>
                  <a:srgbClr val="002060"/>
                </a:solidFill>
              </a:rPr>
              <a:t> </a:t>
            </a:r>
            <a:r>
              <a:rPr lang="es-CO" dirty="0" err="1">
                <a:solidFill>
                  <a:srgbClr val="002060"/>
                </a:solidFill>
              </a:rPr>
              <a:t>included</a:t>
            </a:r>
            <a:r>
              <a:rPr lang="es-CO" dirty="0">
                <a:solidFill>
                  <a:srgbClr val="002060"/>
                </a:solidFill>
              </a:rPr>
              <a:t> </a:t>
            </a:r>
            <a:r>
              <a:rPr lang="es-CO" dirty="0" err="1">
                <a:solidFill>
                  <a:srgbClr val="002060"/>
                </a:solidFill>
              </a:rPr>
              <a:t>large</a:t>
            </a:r>
            <a:r>
              <a:rPr lang="es-CO" dirty="0">
                <a:solidFill>
                  <a:srgbClr val="002060"/>
                </a:solidFill>
              </a:rPr>
              <a:t> </a:t>
            </a:r>
            <a:r>
              <a:rPr lang="es-CO" dirty="0" err="1">
                <a:solidFill>
                  <a:srgbClr val="002060"/>
                </a:solidFill>
              </a:rPr>
              <a:t>classes</a:t>
            </a:r>
            <a:r>
              <a:rPr lang="es-CO" dirty="0">
                <a:solidFill>
                  <a:srgbClr val="002060"/>
                </a:solidFill>
              </a:rPr>
              <a:t> </a:t>
            </a:r>
            <a:r>
              <a:rPr lang="es-CO" dirty="0" err="1">
                <a:solidFill>
                  <a:srgbClr val="002060"/>
                </a:solidFill>
              </a:rPr>
              <a:t>management</a:t>
            </a:r>
            <a:r>
              <a:rPr lang="es-CO" dirty="0">
                <a:solidFill>
                  <a:srgbClr val="002060"/>
                </a:solidFill>
              </a:rPr>
              <a:t>, </a:t>
            </a:r>
            <a:r>
              <a:rPr lang="es-CO" dirty="0" err="1">
                <a:solidFill>
                  <a:srgbClr val="002060"/>
                </a:solidFill>
              </a:rPr>
              <a:t>support</a:t>
            </a:r>
            <a:r>
              <a:rPr lang="es-CO" dirty="0">
                <a:solidFill>
                  <a:srgbClr val="002060"/>
                </a:solidFill>
              </a:rPr>
              <a:t> </a:t>
            </a:r>
            <a:r>
              <a:rPr lang="es-CO" dirty="0" err="1">
                <a:solidFill>
                  <a:srgbClr val="002060"/>
                </a:solidFill>
              </a:rPr>
              <a:t>to</a:t>
            </a:r>
            <a:r>
              <a:rPr lang="es-CO" dirty="0">
                <a:solidFill>
                  <a:srgbClr val="002060"/>
                </a:solidFill>
              </a:rPr>
              <a:t> </a:t>
            </a:r>
            <a:r>
              <a:rPr lang="es-CO" dirty="0" err="1">
                <a:solidFill>
                  <a:srgbClr val="002060"/>
                </a:solidFill>
              </a:rPr>
              <a:t>designers</a:t>
            </a:r>
            <a:r>
              <a:rPr lang="es-CO" dirty="0">
                <a:solidFill>
                  <a:srgbClr val="002060"/>
                </a:solidFill>
              </a:rPr>
              <a:t> and </a:t>
            </a:r>
            <a:r>
              <a:rPr lang="es-CO" dirty="0" err="1">
                <a:solidFill>
                  <a:srgbClr val="002060"/>
                </a:solidFill>
              </a:rPr>
              <a:t>instructors</a:t>
            </a:r>
            <a:r>
              <a:rPr lang="es-CO" dirty="0">
                <a:solidFill>
                  <a:srgbClr val="002060"/>
                </a:solidFill>
              </a:rPr>
              <a:t>, and </a:t>
            </a:r>
            <a:r>
              <a:rPr lang="es-CO" dirty="0" err="1">
                <a:solidFill>
                  <a:srgbClr val="002060"/>
                </a:solidFill>
              </a:rPr>
              <a:t>technical</a:t>
            </a:r>
            <a:r>
              <a:rPr lang="es-CO" dirty="0">
                <a:solidFill>
                  <a:srgbClr val="002060"/>
                </a:solidFill>
              </a:rPr>
              <a:t> </a:t>
            </a:r>
            <a:r>
              <a:rPr lang="es-CO" dirty="0" err="1">
                <a:solidFill>
                  <a:srgbClr val="002060"/>
                </a:solidFill>
              </a:rPr>
              <a:t>problems</a:t>
            </a:r>
            <a:r>
              <a:rPr lang="es-CO" dirty="0">
                <a:solidFill>
                  <a:srgbClr val="002060"/>
                </a:solidFill>
              </a:rPr>
              <a:t>.</a:t>
            </a:r>
          </a:p>
        </p:txBody>
      </p:sp>
    </p:spTree>
    <p:extLst>
      <p:ext uri="{BB962C8B-B14F-4D97-AF65-F5344CB8AC3E}">
        <p14:creationId xmlns:p14="http://schemas.microsoft.com/office/powerpoint/2010/main" val="2046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Category 1: Engagement</a:t>
            </a:r>
          </a:p>
        </p:txBody>
      </p:sp>
      <p:sp>
        <p:nvSpPr>
          <p:cNvPr id="7" name="Marcador de contenido 6"/>
          <p:cNvSpPr>
            <a:spLocks noGrp="1"/>
          </p:cNvSpPr>
          <p:nvPr>
            <p:ph idx="1"/>
          </p:nvPr>
        </p:nvSpPr>
        <p:spPr>
          <a:xfrm>
            <a:off x="624178" y="2450989"/>
            <a:ext cx="8229600" cy="1492857"/>
          </a:xfrm>
        </p:spPr>
        <p:txBody>
          <a:bodyPr>
            <a:normAutofit fontScale="92500"/>
          </a:bodyPr>
          <a:lstStyle/>
          <a:p>
            <a:pPr marL="0" indent="0" algn="ctr">
              <a:buNone/>
            </a:pPr>
            <a:r>
              <a:rPr lang="en-US" b="1" dirty="0">
                <a:solidFill>
                  <a:srgbClr val="002060"/>
                </a:solidFill>
              </a:rPr>
              <a:t>Students’ low engagement and participation associated with lack of study and self-regulatory skills (study skills, feelings of frustration).</a:t>
            </a:r>
            <a:endParaRPr lang="es-CO" b="1" dirty="0">
              <a:solidFill>
                <a:srgbClr val="002060"/>
              </a:solidFill>
            </a:endParaRPr>
          </a:p>
          <a:p>
            <a:endParaRPr lang="es-CO" dirty="0"/>
          </a:p>
        </p:txBody>
      </p:sp>
      <p:pic>
        <p:nvPicPr>
          <p:cNvPr id="8" name="Imagen 7"/>
          <p:cNvPicPr>
            <a:picLocks noChangeAspect="1"/>
          </p:cNvPicPr>
          <p:nvPr/>
        </p:nvPicPr>
        <p:blipFill>
          <a:blip r:embed="rId3"/>
          <a:stretch>
            <a:fillRect/>
          </a:stretch>
        </p:blipFill>
        <p:spPr>
          <a:xfrm>
            <a:off x="3343399" y="4111155"/>
            <a:ext cx="2600325" cy="1752600"/>
          </a:xfrm>
          <a:prstGeom prst="rect">
            <a:avLst/>
          </a:prstGeom>
        </p:spPr>
      </p:pic>
    </p:spTree>
    <p:extLst>
      <p:ext uri="{BB962C8B-B14F-4D97-AF65-F5344CB8AC3E}">
        <p14:creationId xmlns:p14="http://schemas.microsoft.com/office/powerpoint/2010/main" val="306866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Category 1: Engagement</a:t>
            </a:r>
          </a:p>
        </p:txBody>
      </p:sp>
      <p:sp>
        <p:nvSpPr>
          <p:cNvPr id="5" name="Content Placeholder 2"/>
          <p:cNvSpPr>
            <a:spLocks noGrp="1"/>
          </p:cNvSpPr>
          <p:nvPr>
            <p:ph idx="1"/>
          </p:nvPr>
        </p:nvSpPr>
        <p:spPr>
          <a:xfrm>
            <a:off x="3246040" y="1374781"/>
            <a:ext cx="5184672" cy="1904565"/>
          </a:xfrm>
        </p:spPr>
        <p:txBody>
          <a:bodyPr>
            <a:noAutofit/>
          </a:bodyPr>
          <a:lstStyle/>
          <a:p>
            <a:pPr marL="0" indent="0" algn="ctr">
              <a:buNone/>
            </a:pPr>
            <a:r>
              <a:rPr lang="en-US" sz="2000" dirty="0">
                <a:solidFill>
                  <a:srgbClr val="C00000"/>
                </a:solidFill>
              </a:rPr>
              <a:t>“Unless students have a strong intrinsic motivation, it is common to find participants who are very enthusiastic at the beginning, but then have other priorities and find it difficult to complete the course”.</a:t>
            </a:r>
          </a:p>
          <a:p>
            <a:pPr marL="0" indent="0" algn="ctr">
              <a:buNone/>
            </a:pPr>
            <a:r>
              <a:rPr lang="en-US" sz="2000" i="1" dirty="0">
                <a:solidFill>
                  <a:srgbClr val="C00000"/>
                </a:solidFill>
              </a:rPr>
              <a:t>Participant 5. Q1. </a:t>
            </a:r>
            <a:endParaRPr lang="es-CO" sz="2000" i="1" dirty="0">
              <a:solidFill>
                <a:srgbClr val="C00000"/>
              </a:solidFill>
            </a:endParaRPr>
          </a:p>
          <a:p>
            <a:pPr marL="0" indent="0" algn="ctr">
              <a:buNone/>
            </a:pPr>
            <a:endParaRPr lang="en-US" sz="2400" dirty="0"/>
          </a:p>
        </p:txBody>
      </p:sp>
      <p:sp>
        <p:nvSpPr>
          <p:cNvPr id="6" name="Content Placeholder 2"/>
          <p:cNvSpPr txBox="1">
            <a:spLocks/>
          </p:cNvSpPr>
          <p:nvPr/>
        </p:nvSpPr>
        <p:spPr>
          <a:xfrm>
            <a:off x="4136571" y="4326420"/>
            <a:ext cx="4395010" cy="115127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000" dirty="0">
                <a:solidFill>
                  <a:schemeClr val="tx2"/>
                </a:solidFill>
                <a:latin typeface="Bell MT" panose="02020503060305020303" pitchFamily="18" charset="0"/>
              </a:rPr>
              <a:t>“There have several problems but the most common one is </a:t>
            </a:r>
            <a:r>
              <a:rPr lang="en-US" sz="2000" dirty="0" err="1">
                <a:solidFill>
                  <a:schemeClr val="tx2"/>
                </a:solidFill>
                <a:latin typeface="Bell MT" panose="02020503060305020303" pitchFamily="18" charset="0"/>
              </a:rPr>
              <a:t>ss'</a:t>
            </a:r>
            <a:r>
              <a:rPr lang="en-US" sz="2000" dirty="0">
                <a:solidFill>
                  <a:schemeClr val="tx2"/>
                </a:solidFill>
                <a:latin typeface="Bell MT" panose="02020503060305020303" pitchFamily="18" charset="0"/>
              </a:rPr>
              <a:t> lack of interest. A great number of </a:t>
            </a:r>
            <a:r>
              <a:rPr lang="en-US" sz="2000" dirty="0" err="1">
                <a:solidFill>
                  <a:schemeClr val="tx2"/>
                </a:solidFill>
                <a:latin typeface="Bell MT" panose="02020503060305020303" pitchFamily="18" charset="0"/>
              </a:rPr>
              <a:t>ss</a:t>
            </a:r>
            <a:r>
              <a:rPr lang="en-US" sz="2000" dirty="0">
                <a:solidFill>
                  <a:schemeClr val="tx2"/>
                </a:solidFill>
                <a:latin typeface="Bell MT" panose="02020503060305020303" pitchFamily="18" charset="0"/>
              </a:rPr>
              <a:t> are reluctant to do some "extra" work on their own, as it the teacher's job to explain everything”.</a:t>
            </a:r>
          </a:p>
          <a:p>
            <a:pPr marL="0" indent="0" algn="ctr">
              <a:buFont typeface="Arial"/>
              <a:buNone/>
            </a:pPr>
            <a:r>
              <a:rPr lang="en-US" sz="2000" dirty="0">
                <a:solidFill>
                  <a:schemeClr val="tx2"/>
                </a:solidFill>
                <a:latin typeface="Bell MT" panose="02020503060305020303" pitchFamily="18" charset="0"/>
              </a:rPr>
              <a:t>Participant 14. Q1. </a:t>
            </a:r>
            <a:endParaRPr lang="es-CO" sz="2000" dirty="0">
              <a:solidFill>
                <a:schemeClr val="tx2"/>
              </a:solidFill>
              <a:latin typeface="Bell MT" panose="02020503060305020303" pitchFamily="18" charset="0"/>
            </a:endParaRPr>
          </a:p>
          <a:p>
            <a:pPr marL="0" indent="0" algn="ctr">
              <a:buFont typeface="Arial"/>
              <a:buNone/>
            </a:pPr>
            <a:endParaRPr lang="en-US" sz="2400" dirty="0"/>
          </a:p>
        </p:txBody>
      </p:sp>
      <p:sp>
        <p:nvSpPr>
          <p:cNvPr id="4" name="Rectángulo 3"/>
          <p:cNvSpPr/>
          <p:nvPr/>
        </p:nvSpPr>
        <p:spPr>
          <a:xfrm>
            <a:off x="588398" y="3339201"/>
            <a:ext cx="3421478" cy="925894"/>
          </a:xfrm>
          <a:prstGeom prst="rect">
            <a:avLst/>
          </a:prstGeom>
        </p:spPr>
        <p:txBody>
          <a:bodyPr wrap="square">
            <a:spAutoFit/>
          </a:bodyPr>
          <a:lstStyle/>
          <a:p>
            <a:pPr>
              <a:lnSpc>
                <a:spcPts val="1315"/>
              </a:lnSpc>
            </a:pPr>
            <a:r>
              <a:rPr lang="en-US" sz="1600" dirty="0">
                <a:solidFill>
                  <a:srgbClr val="000000"/>
                </a:solidFill>
                <a:latin typeface="Franklin Gothic Medium" panose="020B0603020102020204" pitchFamily="34" charset="0"/>
                <a:ea typeface="Times New Roman" panose="02020603050405020304" pitchFamily="18" charset="0"/>
              </a:rPr>
              <a:t>“Many students aren't consistent enough and it's hard to make them follow the course”.</a:t>
            </a:r>
          </a:p>
          <a:p>
            <a:pPr algn="ctr">
              <a:lnSpc>
                <a:spcPts val="1315"/>
              </a:lnSpc>
            </a:pPr>
            <a:endParaRPr lang="en-US" sz="1600" dirty="0">
              <a:solidFill>
                <a:srgbClr val="000000"/>
              </a:solidFill>
              <a:latin typeface="Franklin Gothic Medium" panose="020B0603020102020204" pitchFamily="34" charset="0"/>
              <a:ea typeface="Times New Roman" panose="02020603050405020304" pitchFamily="18" charset="0"/>
            </a:endParaRPr>
          </a:p>
          <a:p>
            <a:pPr algn="r">
              <a:lnSpc>
                <a:spcPts val="1315"/>
              </a:lnSpc>
            </a:pPr>
            <a:r>
              <a:rPr lang="en-US" sz="1600" dirty="0">
                <a:solidFill>
                  <a:srgbClr val="000000"/>
                </a:solidFill>
                <a:latin typeface="Franklin Gothic Medium" panose="020B0603020102020204" pitchFamily="34" charset="0"/>
                <a:ea typeface="Times New Roman" panose="02020603050405020304" pitchFamily="18" charset="0"/>
              </a:rPr>
              <a:t>Participant 7. Q1.</a:t>
            </a:r>
            <a:endParaRPr lang="es-CO" sz="1600" dirty="0">
              <a:latin typeface="Franklin Gothic Medium" panose="020B0603020102020204" pitchFamily="34" charset="0"/>
              <a:ea typeface="Times New Roman" panose="02020603050405020304" pitchFamily="18" charset="0"/>
            </a:endParaRPr>
          </a:p>
        </p:txBody>
      </p:sp>
    </p:spTree>
    <p:extLst>
      <p:ext uri="{BB962C8B-B14F-4D97-AF65-F5344CB8AC3E}">
        <p14:creationId xmlns:p14="http://schemas.microsoft.com/office/powerpoint/2010/main" val="122742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arn(inVertical)">
                                      <p:cBhvr>
                                        <p:cTn id="13" dur="500"/>
                                        <p:tgtEl>
                                          <p:spTgt spid="6">
                                            <p:txEl>
                                              <p:pRg st="0" end="0"/>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barn(inVertical)">
                                      <p:cBhvr>
                                        <p:cTn id="16" dur="5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Category 2: Instructional design</a:t>
            </a:r>
          </a:p>
        </p:txBody>
      </p:sp>
      <p:sp>
        <p:nvSpPr>
          <p:cNvPr id="7" name="Marcador de contenido 6"/>
          <p:cNvSpPr>
            <a:spLocks noGrp="1"/>
          </p:cNvSpPr>
          <p:nvPr>
            <p:ph idx="1"/>
          </p:nvPr>
        </p:nvSpPr>
        <p:spPr>
          <a:xfrm>
            <a:off x="3273729" y="1855935"/>
            <a:ext cx="4796904" cy="1492857"/>
          </a:xfrm>
        </p:spPr>
        <p:txBody>
          <a:bodyPr>
            <a:normAutofit/>
          </a:bodyPr>
          <a:lstStyle/>
          <a:p>
            <a:pPr marL="0" indent="0" algn="ctr">
              <a:buNone/>
            </a:pPr>
            <a:r>
              <a:rPr lang="en-US" sz="1800" dirty="0"/>
              <a:t>“The main difficulty lies in the correct programming of the didactic material.”</a:t>
            </a:r>
          </a:p>
          <a:p>
            <a:pPr marL="0" indent="0" algn="ctr">
              <a:buNone/>
            </a:pPr>
            <a:r>
              <a:rPr lang="en-US" sz="1800" i="1" dirty="0">
                <a:solidFill>
                  <a:srgbClr val="C00000"/>
                </a:solidFill>
              </a:rPr>
              <a:t>Participant 3. Q1. </a:t>
            </a:r>
            <a:endParaRPr lang="es-CO" sz="1800" i="1" dirty="0">
              <a:solidFill>
                <a:srgbClr val="C00000"/>
              </a:solidFill>
            </a:endParaRPr>
          </a:p>
          <a:p>
            <a:pPr marL="0" indent="0">
              <a:buNone/>
            </a:pPr>
            <a:endParaRPr lang="es-CO" dirty="0"/>
          </a:p>
          <a:p>
            <a:endParaRPr lang="es-CO" dirty="0"/>
          </a:p>
        </p:txBody>
      </p:sp>
      <p:sp>
        <p:nvSpPr>
          <p:cNvPr id="2" name="Rectángulo 1"/>
          <p:cNvSpPr/>
          <p:nvPr/>
        </p:nvSpPr>
        <p:spPr>
          <a:xfrm>
            <a:off x="2833623" y="4877773"/>
            <a:ext cx="3996607" cy="1200329"/>
          </a:xfrm>
          <a:prstGeom prst="rect">
            <a:avLst/>
          </a:prstGeom>
        </p:spPr>
        <p:txBody>
          <a:bodyPr wrap="none">
            <a:spAutoFit/>
          </a:bodyPr>
          <a:lstStyle/>
          <a:p>
            <a:r>
              <a:rPr lang="en-US" dirty="0">
                <a:latin typeface="AR CENA" panose="02000000000000000000" pitchFamily="2" charset="0"/>
              </a:rPr>
              <a:t>“Articulation of content and time allotted” </a:t>
            </a:r>
          </a:p>
          <a:p>
            <a:r>
              <a:rPr lang="en-US" dirty="0">
                <a:latin typeface="AR CENA" panose="02000000000000000000" pitchFamily="2" charset="0"/>
              </a:rPr>
              <a:t>responsibility and collaborate in non-F2F tasks”</a:t>
            </a:r>
          </a:p>
          <a:p>
            <a:r>
              <a:rPr lang="en-US" dirty="0">
                <a:solidFill>
                  <a:srgbClr val="C00000"/>
                </a:solidFill>
                <a:latin typeface="AR CENA" panose="02000000000000000000" pitchFamily="2" charset="0"/>
              </a:rPr>
              <a:t>Participant 15. Q1. </a:t>
            </a:r>
            <a:endParaRPr lang="es-CO" dirty="0">
              <a:solidFill>
                <a:srgbClr val="C00000"/>
              </a:solidFill>
              <a:latin typeface="AR CENA" panose="02000000000000000000" pitchFamily="2" charset="0"/>
            </a:endParaRPr>
          </a:p>
          <a:p>
            <a:endParaRPr lang="en-US" dirty="0"/>
          </a:p>
        </p:txBody>
      </p:sp>
      <p:sp>
        <p:nvSpPr>
          <p:cNvPr id="4" name="Rectángulo 3"/>
          <p:cNvSpPr/>
          <p:nvPr/>
        </p:nvSpPr>
        <p:spPr>
          <a:xfrm>
            <a:off x="938253" y="3229522"/>
            <a:ext cx="7662145" cy="954107"/>
          </a:xfrm>
          <a:prstGeom prst="rect">
            <a:avLst/>
          </a:prstGeom>
        </p:spPr>
        <p:txBody>
          <a:bodyPr wrap="square">
            <a:spAutoFit/>
          </a:bodyPr>
          <a:lstStyle/>
          <a:p>
            <a:r>
              <a:rPr lang="en-US" sz="2800" b="1" dirty="0">
                <a:solidFill>
                  <a:srgbClr val="002060"/>
                </a:solidFill>
              </a:rPr>
              <a:t>Faulty instructional design</a:t>
            </a:r>
            <a:r>
              <a:rPr lang="en-US" sz="2800" b="1" dirty="0">
                <a:solidFill>
                  <a:srgbClr val="002060"/>
                </a:solidFill>
                <a:sym typeface="Wingdings" panose="05000000000000000000" pitchFamily="2" charset="2"/>
              </a:rPr>
              <a:t> D</a:t>
            </a:r>
            <a:r>
              <a:rPr lang="en-US" sz="2800" b="1" dirty="0">
                <a:solidFill>
                  <a:srgbClr val="002060"/>
                </a:solidFill>
              </a:rPr>
              <a:t>ifficulties to plan and sequence lessons.</a:t>
            </a:r>
            <a:endParaRPr lang="es-CO" sz="2800" b="1" dirty="0">
              <a:solidFill>
                <a:srgbClr val="002060"/>
              </a:solidFill>
            </a:endParaRPr>
          </a:p>
        </p:txBody>
      </p:sp>
    </p:spTree>
    <p:extLst>
      <p:ext uri="{BB962C8B-B14F-4D97-AF65-F5344CB8AC3E}">
        <p14:creationId xmlns:p14="http://schemas.microsoft.com/office/powerpoint/2010/main" val="66393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5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Category 3: Adaptation to BL</a:t>
            </a:r>
          </a:p>
        </p:txBody>
      </p:sp>
      <p:sp>
        <p:nvSpPr>
          <p:cNvPr id="7" name="Marcador de contenido 6"/>
          <p:cNvSpPr>
            <a:spLocks noGrp="1"/>
          </p:cNvSpPr>
          <p:nvPr>
            <p:ph idx="1"/>
          </p:nvPr>
        </p:nvSpPr>
        <p:spPr>
          <a:xfrm>
            <a:off x="667911" y="1968055"/>
            <a:ext cx="8121316" cy="1492857"/>
          </a:xfrm>
        </p:spPr>
        <p:txBody>
          <a:bodyPr>
            <a:normAutofit fontScale="92500"/>
          </a:bodyPr>
          <a:lstStyle/>
          <a:p>
            <a:pPr marL="0" indent="0">
              <a:buNone/>
            </a:pPr>
            <a:r>
              <a:rPr lang="en-US" sz="2000" dirty="0">
                <a:latin typeface="Calibri Light" panose="020F0302020204030204" pitchFamily="34" charset="0"/>
                <a:cs typeface="Calibri Light" panose="020F0302020204030204" pitchFamily="34" charset="0"/>
              </a:rPr>
              <a:t>“</a:t>
            </a:r>
            <a:r>
              <a:rPr lang="en-US" sz="2000" dirty="0" err="1">
                <a:latin typeface="Calibri Light" panose="020F0302020204030204" pitchFamily="34" charset="0"/>
                <a:cs typeface="Calibri Light" panose="020F0302020204030204" pitchFamily="34" charset="0"/>
              </a:rPr>
              <a:t>Ss</a:t>
            </a:r>
            <a:r>
              <a:rPr lang="en-US" sz="2000" dirty="0">
                <a:latin typeface="Calibri Light" panose="020F0302020204030204" pitchFamily="34" charset="0"/>
                <a:cs typeface="Calibri Light" panose="020F0302020204030204" pitchFamily="34" charset="0"/>
              </a:rPr>
              <a:t> commitment to work on the activities suggested, as we use the flipped learning approach it is mandatory to have some background knowledge before the f2f class, so getting </a:t>
            </a:r>
            <a:r>
              <a:rPr lang="en-US" sz="2000" dirty="0" err="1">
                <a:latin typeface="Calibri Light" panose="020F0302020204030204" pitchFamily="34" charset="0"/>
                <a:cs typeface="Calibri Light" panose="020F0302020204030204" pitchFamily="34" charset="0"/>
              </a:rPr>
              <a:t>ss</a:t>
            </a:r>
            <a:r>
              <a:rPr lang="en-US" sz="2000" dirty="0">
                <a:latin typeface="Calibri Light" panose="020F0302020204030204" pitchFamily="34" charset="0"/>
                <a:cs typeface="Calibri Light" panose="020F0302020204030204" pitchFamily="34" charset="0"/>
              </a:rPr>
              <a:t> use to this approach has been quite difficult”.</a:t>
            </a:r>
            <a:endParaRPr lang="es-CO" sz="2000" dirty="0">
              <a:latin typeface="Calibri Light" panose="020F0302020204030204" pitchFamily="34" charset="0"/>
              <a:cs typeface="Calibri Light" panose="020F0302020204030204" pitchFamily="34" charset="0"/>
            </a:endParaRPr>
          </a:p>
          <a:p>
            <a:pPr marL="0" indent="0">
              <a:buNone/>
            </a:pPr>
            <a:r>
              <a:rPr lang="en-US" sz="2000" dirty="0">
                <a:solidFill>
                  <a:srgbClr val="C00000"/>
                </a:solidFill>
                <a:latin typeface="Britannic Bold" panose="020B0903060703020204" pitchFamily="34" charset="0"/>
              </a:rPr>
              <a:t>Participant 20. Int. </a:t>
            </a:r>
            <a:endParaRPr lang="es-CO" sz="2000" dirty="0">
              <a:solidFill>
                <a:srgbClr val="C00000"/>
              </a:solidFill>
              <a:latin typeface="Britannic Bold" panose="020B0903060703020204" pitchFamily="34" charset="0"/>
            </a:endParaRPr>
          </a:p>
          <a:p>
            <a:pPr marL="0" indent="0">
              <a:buNone/>
            </a:pPr>
            <a:endParaRPr lang="es-CO" sz="2000" dirty="0">
              <a:latin typeface="Britannic Bold" panose="020B0903060703020204" pitchFamily="34" charset="0"/>
            </a:endParaRPr>
          </a:p>
          <a:p>
            <a:endParaRPr lang="es-CO" dirty="0"/>
          </a:p>
        </p:txBody>
      </p:sp>
      <p:sp>
        <p:nvSpPr>
          <p:cNvPr id="2" name="Rectángulo 1"/>
          <p:cNvSpPr/>
          <p:nvPr/>
        </p:nvSpPr>
        <p:spPr>
          <a:xfrm>
            <a:off x="4702179" y="4583576"/>
            <a:ext cx="4282795" cy="2031325"/>
          </a:xfrm>
          <a:prstGeom prst="rect">
            <a:avLst/>
          </a:prstGeom>
        </p:spPr>
        <p:txBody>
          <a:bodyPr wrap="square">
            <a:spAutoFit/>
          </a:bodyPr>
          <a:lstStyle/>
          <a:p>
            <a:r>
              <a:rPr lang="en-US" dirty="0">
                <a:latin typeface="AR CENA" panose="02000000000000000000" pitchFamily="2" charset="0"/>
              </a:rPr>
              <a:t>Students are not normally keen on certain activities such as forums and assignments since they prefer the presence of a guide if they need to make any inquiry.</a:t>
            </a:r>
            <a:endParaRPr lang="es-CO" dirty="0">
              <a:latin typeface="AR CENA" panose="02000000000000000000" pitchFamily="2" charset="0"/>
            </a:endParaRPr>
          </a:p>
          <a:p>
            <a:r>
              <a:rPr lang="en-US" dirty="0">
                <a:latin typeface="AR CENA" panose="02000000000000000000" pitchFamily="2" charset="0"/>
              </a:rPr>
              <a:t>responsibility and collaborate in non-F2F tasks”</a:t>
            </a:r>
          </a:p>
          <a:p>
            <a:r>
              <a:rPr lang="en-US" dirty="0">
                <a:solidFill>
                  <a:srgbClr val="C00000"/>
                </a:solidFill>
                <a:latin typeface="AR CENA" panose="02000000000000000000" pitchFamily="2" charset="0"/>
              </a:rPr>
              <a:t>Participant 11 Q1. </a:t>
            </a:r>
            <a:endParaRPr lang="es-CO" dirty="0">
              <a:solidFill>
                <a:srgbClr val="C00000"/>
              </a:solidFill>
              <a:latin typeface="AR CENA" panose="02000000000000000000" pitchFamily="2" charset="0"/>
            </a:endParaRPr>
          </a:p>
          <a:p>
            <a:endParaRPr lang="en-US" dirty="0"/>
          </a:p>
        </p:txBody>
      </p:sp>
      <p:sp>
        <p:nvSpPr>
          <p:cNvPr id="4" name="Rectángulo 3"/>
          <p:cNvSpPr/>
          <p:nvPr/>
        </p:nvSpPr>
        <p:spPr>
          <a:xfrm>
            <a:off x="1426163" y="3614919"/>
            <a:ext cx="7299453" cy="523220"/>
          </a:xfrm>
          <a:prstGeom prst="rect">
            <a:avLst/>
          </a:prstGeom>
        </p:spPr>
        <p:txBody>
          <a:bodyPr wrap="square">
            <a:spAutoFit/>
          </a:bodyPr>
          <a:lstStyle/>
          <a:p>
            <a:pPr algn="ctr"/>
            <a:r>
              <a:rPr lang="en-US" sz="2800" b="1" dirty="0">
                <a:solidFill>
                  <a:srgbClr val="002060"/>
                </a:solidFill>
              </a:rPr>
              <a:t>Adaptation to BL…A bumpy road…</a:t>
            </a:r>
            <a:endParaRPr lang="es-CO" sz="2800" b="1" dirty="0">
              <a:solidFill>
                <a:srgbClr val="002060"/>
              </a:solidFill>
            </a:endParaRPr>
          </a:p>
        </p:txBody>
      </p:sp>
      <p:sp>
        <p:nvSpPr>
          <p:cNvPr id="5" name="Rectángulo 4"/>
          <p:cNvSpPr/>
          <p:nvPr/>
        </p:nvSpPr>
        <p:spPr>
          <a:xfrm>
            <a:off x="536713" y="4815366"/>
            <a:ext cx="2651760" cy="1477328"/>
          </a:xfrm>
          <a:prstGeom prst="rect">
            <a:avLst/>
          </a:prstGeom>
        </p:spPr>
        <p:txBody>
          <a:bodyPr wrap="square">
            <a:spAutoFit/>
          </a:bodyPr>
          <a:lstStyle/>
          <a:p>
            <a:pPr algn="ctr"/>
            <a:r>
              <a:rPr lang="en-US" dirty="0">
                <a:latin typeface="Baskerville Old Face" panose="02020602080505020303" pitchFamily="18" charset="0"/>
              </a:rPr>
              <a:t>“Students' false expectations of the amount and quality of work demanded”</a:t>
            </a:r>
          </a:p>
          <a:p>
            <a:pPr algn="r"/>
            <a:r>
              <a:rPr lang="en-US" dirty="0">
                <a:solidFill>
                  <a:srgbClr val="C00000"/>
                </a:solidFill>
                <a:latin typeface="Baskerville Old Face" panose="02020602080505020303" pitchFamily="18" charset="0"/>
              </a:rPr>
              <a:t>Participant 12. Int.</a:t>
            </a:r>
            <a:endParaRPr lang="es-CO" dirty="0">
              <a:solidFill>
                <a:srgbClr val="C00000"/>
              </a:solidFill>
              <a:latin typeface="Baskerville Old Face" panose="02020602080505020303" pitchFamily="18" charset="0"/>
            </a:endParaRPr>
          </a:p>
        </p:txBody>
      </p:sp>
    </p:spTree>
    <p:extLst>
      <p:ext uri="{BB962C8B-B14F-4D97-AF65-F5344CB8AC3E}">
        <p14:creationId xmlns:p14="http://schemas.microsoft.com/office/powerpoint/2010/main" val="198440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anim calcmode="lin" valueType="num">
                                      <p:cBhvr>
                                        <p:cTn id="1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Effect transition="in" filter="barn(inVertical)">
                                      <p:cBhvr>
                                        <p:cTn id="24" dur="500"/>
                                        <p:tgtEl>
                                          <p:spTgt spid="2">
                                            <p:txEl>
                                              <p:pRg st="0" end="0"/>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barn(inVertical)">
                                      <p:cBhvr>
                                        <p:cTn id="27" dur="500"/>
                                        <p:tgtEl>
                                          <p:spTgt spid="2">
                                            <p:txEl>
                                              <p:pRg st="1" end="1"/>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Effect transition="in" filter="barn(inVertical)">
                                      <p:cBhvr>
                                        <p:cTn id="30" dur="500"/>
                                        <p:tgtEl>
                                          <p:spTgt spid="2">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 calcmode="lin" valueType="num">
                                      <p:cBhvr additive="base">
                                        <p:cTn id="3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 calcmode="lin" valueType="num">
                                      <p:cBhvr additive="base">
                                        <p:cTn id="3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Lessons learned</a:t>
            </a:r>
          </a:p>
        </p:txBody>
      </p:sp>
      <p:sp>
        <p:nvSpPr>
          <p:cNvPr id="5" name="Content Placeholder 2"/>
          <p:cNvSpPr>
            <a:spLocks noGrp="1"/>
          </p:cNvSpPr>
          <p:nvPr>
            <p:ph idx="1"/>
          </p:nvPr>
        </p:nvSpPr>
        <p:spPr>
          <a:xfrm>
            <a:off x="1407381" y="2617663"/>
            <a:ext cx="6806316" cy="2057704"/>
          </a:xfrm>
        </p:spPr>
        <p:txBody>
          <a:bodyPr>
            <a:noAutofit/>
          </a:bodyPr>
          <a:lstStyle/>
          <a:p>
            <a:pPr marL="0" indent="0" algn="just">
              <a:buNone/>
            </a:pPr>
            <a:r>
              <a:rPr lang="en-US" sz="2000" dirty="0"/>
              <a:t>Challenges generally take place in the understanding of the rationale of use of BL, since for some practitioners BL presupposes an ‘automatic’ tendency to transfer face-to-face content to online environments, which generally ends in faulty design and development of BL tasks, lessons, and (even) courses. </a:t>
            </a:r>
            <a:endParaRPr lang="es-CO" sz="2000" dirty="0"/>
          </a:p>
          <a:p>
            <a:pPr marL="0" indent="0" algn="just">
              <a:buNone/>
            </a:pPr>
            <a:endParaRPr lang="en-US" sz="2000" dirty="0">
              <a:solidFill>
                <a:schemeClr val="accent2">
                  <a:lumMod val="75000"/>
                </a:schemeClr>
              </a:solidFill>
            </a:endParaRPr>
          </a:p>
        </p:txBody>
      </p:sp>
      <p:sp>
        <p:nvSpPr>
          <p:cNvPr id="7" name="Rectángulo 6"/>
          <p:cNvSpPr/>
          <p:nvPr/>
        </p:nvSpPr>
        <p:spPr>
          <a:xfrm>
            <a:off x="897247" y="2040775"/>
            <a:ext cx="5740418" cy="461665"/>
          </a:xfrm>
          <a:prstGeom prst="rect">
            <a:avLst/>
          </a:prstGeom>
        </p:spPr>
        <p:txBody>
          <a:bodyPr wrap="none">
            <a:spAutoFit/>
          </a:bodyPr>
          <a:lstStyle/>
          <a:p>
            <a:pPr algn="just"/>
            <a:r>
              <a:rPr lang="en-US" sz="2400" b="1" dirty="0">
                <a:solidFill>
                  <a:srgbClr val="C00000"/>
                </a:solidFill>
              </a:rPr>
              <a:t>Principle 1: Think blended, dream blended. </a:t>
            </a:r>
          </a:p>
        </p:txBody>
      </p:sp>
      <p:pic>
        <p:nvPicPr>
          <p:cNvPr id="8" name="Imagen 7"/>
          <p:cNvPicPr>
            <a:picLocks noChangeAspect="1"/>
          </p:cNvPicPr>
          <p:nvPr/>
        </p:nvPicPr>
        <p:blipFill>
          <a:blip r:embed="rId3"/>
          <a:stretch>
            <a:fillRect/>
          </a:stretch>
        </p:blipFill>
        <p:spPr>
          <a:xfrm>
            <a:off x="4002590" y="4468632"/>
            <a:ext cx="1269123" cy="1797925"/>
          </a:xfrm>
          <a:prstGeom prst="rect">
            <a:avLst/>
          </a:prstGeom>
        </p:spPr>
      </p:pic>
    </p:spTree>
    <p:extLst>
      <p:ext uri="{BB962C8B-B14F-4D97-AF65-F5344CB8AC3E}">
        <p14:creationId xmlns:p14="http://schemas.microsoft.com/office/powerpoint/2010/main" val="1337397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Lessons learned</a:t>
            </a:r>
          </a:p>
        </p:txBody>
      </p:sp>
      <p:sp>
        <p:nvSpPr>
          <p:cNvPr id="5" name="Content Placeholder 2"/>
          <p:cNvSpPr>
            <a:spLocks noGrp="1"/>
          </p:cNvSpPr>
          <p:nvPr>
            <p:ph idx="1"/>
          </p:nvPr>
        </p:nvSpPr>
        <p:spPr>
          <a:xfrm>
            <a:off x="946206" y="3066383"/>
            <a:ext cx="6806316" cy="2057704"/>
          </a:xfrm>
        </p:spPr>
        <p:txBody>
          <a:bodyPr>
            <a:noAutofit/>
          </a:bodyPr>
          <a:lstStyle/>
          <a:p>
            <a:r>
              <a:rPr lang="en-US" sz="2000" dirty="0"/>
              <a:t>The understanding of </a:t>
            </a:r>
            <a:r>
              <a:rPr lang="en-US" sz="2000" dirty="0">
                <a:solidFill>
                  <a:srgbClr val="C00000"/>
                </a:solidFill>
              </a:rPr>
              <a:t>academic practice in BL </a:t>
            </a:r>
            <a:r>
              <a:rPr lang="en-US" sz="2000" dirty="0"/>
              <a:t>is a pre-requisite for the design and development of appropriate strategies that assist effective implementation of BL. </a:t>
            </a:r>
            <a:endParaRPr lang="es-CO" sz="2000" dirty="0"/>
          </a:p>
          <a:p>
            <a:r>
              <a:rPr lang="en-US" sz="2000" dirty="0"/>
              <a:t>Burdens are often caused by lack of adequate and sufficient training in BL, and as </a:t>
            </a:r>
            <a:r>
              <a:rPr lang="en-US" sz="2000" dirty="0" err="1"/>
              <a:t>Torrisi</a:t>
            </a:r>
            <a:r>
              <a:rPr lang="en-US" sz="2000" dirty="0"/>
              <a:t>-Steele and Drew (2013) suggested, there is an urgent need in the field to understand not only why academics may choose to engage in BL, but also, once they are engaged, why some decide to integrate technology to create “transformative blends” while others choose “minimally impacting blends”.</a:t>
            </a:r>
            <a:endParaRPr lang="en-US" sz="2000" dirty="0">
              <a:solidFill>
                <a:schemeClr val="accent2">
                  <a:lumMod val="75000"/>
                </a:schemeClr>
              </a:solidFill>
            </a:endParaRPr>
          </a:p>
        </p:txBody>
      </p:sp>
      <p:sp>
        <p:nvSpPr>
          <p:cNvPr id="7" name="Rectángulo 6"/>
          <p:cNvSpPr/>
          <p:nvPr/>
        </p:nvSpPr>
        <p:spPr>
          <a:xfrm>
            <a:off x="829748" y="2367592"/>
            <a:ext cx="7304436" cy="461665"/>
          </a:xfrm>
          <a:prstGeom prst="rect">
            <a:avLst/>
          </a:prstGeom>
        </p:spPr>
        <p:txBody>
          <a:bodyPr wrap="none">
            <a:spAutoFit/>
          </a:bodyPr>
          <a:lstStyle/>
          <a:p>
            <a:pPr algn="just"/>
            <a:r>
              <a:rPr lang="en-US" sz="2400" b="1" dirty="0">
                <a:solidFill>
                  <a:srgbClr val="C00000"/>
                </a:solidFill>
              </a:rPr>
              <a:t>Principle 2: Understand and speak the same language. </a:t>
            </a:r>
          </a:p>
        </p:txBody>
      </p:sp>
      <p:pic>
        <p:nvPicPr>
          <p:cNvPr id="2" name="Imagen 1"/>
          <p:cNvPicPr>
            <a:picLocks noChangeAspect="1"/>
          </p:cNvPicPr>
          <p:nvPr/>
        </p:nvPicPr>
        <p:blipFill>
          <a:blip r:embed="rId3"/>
          <a:stretch>
            <a:fillRect/>
          </a:stretch>
        </p:blipFill>
        <p:spPr>
          <a:xfrm>
            <a:off x="6822218" y="1147030"/>
            <a:ext cx="1980869" cy="1200527"/>
          </a:xfrm>
          <a:prstGeom prst="rect">
            <a:avLst/>
          </a:prstGeom>
        </p:spPr>
      </p:pic>
    </p:spTree>
    <p:extLst>
      <p:ext uri="{BB962C8B-B14F-4D97-AF65-F5344CB8AC3E}">
        <p14:creationId xmlns:p14="http://schemas.microsoft.com/office/powerpoint/2010/main" val="1211649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Lessons learned</a:t>
            </a:r>
          </a:p>
        </p:txBody>
      </p:sp>
      <p:sp>
        <p:nvSpPr>
          <p:cNvPr id="5" name="Content Placeholder 2"/>
          <p:cNvSpPr>
            <a:spLocks noGrp="1"/>
          </p:cNvSpPr>
          <p:nvPr>
            <p:ph idx="1"/>
          </p:nvPr>
        </p:nvSpPr>
        <p:spPr>
          <a:xfrm>
            <a:off x="1168842" y="2466588"/>
            <a:ext cx="6806316" cy="2057704"/>
          </a:xfrm>
        </p:spPr>
        <p:txBody>
          <a:bodyPr>
            <a:noAutofit/>
          </a:bodyPr>
          <a:lstStyle/>
          <a:p>
            <a:pPr marL="0" indent="0">
              <a:buNone/>
            </a:pPr>
            <a:r>
              <a:rPr lang="en-US" sz="2000" dirty="0"/>
              <a:t>Faculty and staff need to be conveniently trained to ensure that the design components are specifically aligned for skill-, attitude-, or competency-learning (</a:t>
            </a:r>
            <a:r>
              <a:rPr lang="en-US" sz="2000" dirty="0" err="1"/>
              <a:t>Valiathan</a:t>
            </a:r>
            <a:r>
              <a:rPr lang="en-US" sz="2000" dirty="0"/>
              <a:t>, 2002; Hofmann, 2003) so that students can effectively engage in online components, find clear expectations and purposes to develop their academic activities and at the same time be easily involved in interactions with peers, teachers, interfaces, content and observation.</a:t>
            </a:r>
            <a:endParaRPr lang="es-CO" sz="2000" dirty="0"/>
          </a:p>
          <a:p>
            <a:pPr marL="0" indent="0">
              <a:buNone/>
            </a:pPr>
            <a:endParaRPr lang="es-CO" sz="2000" dirty="0"/>
          </a:p>
        </p:txBody>
      </p:sp>
      <p:sp>
        <p:nvSpPr>
          <p:cNvPr id="7" name="Rectángulo 6"/>
          <p:cNvSpPr/>
          <p:nvPr/>
        </p:nvSpPr>
        <p:spPr>
          <a:xfrm>
            <a:off x="1093279" y="1908576"/>
            <a:ext cx="5095113" cy="461665"/>
          </a:xfrm>
          <a:prstGeom prst="rect">
            <a:avLst/>
          </a:prstGeom>
        </p:spPr>
        <p:txBody>
          <a:bodyPr wrap="none">
            <a:spAutoFit/>
          </a:bodyPr>
          <a:lstStyle/>
          <a:p>
            <a:pPr algn="just"/>
            <a:r>
              <a:rPr lang="en-US" sz="2400" b="1" dirty="0">
                <a:solidFill>
                  <a:srgbClr val="C00000"/>
                </a:solidFill>
              </a:rPr>
              <a:t>Principle 3: Shout for help, give help. </a:t>
            </a:r>
          </a:p>
        </p:txBody>
      </p:sp>
      <p:pic>
        <p:nvPicPr>
          <p:cNvPr id="4" name="Imagen 3"/>
          <p:cNvPicPr>
            <a:picLocks noChangeAspect="1"/>
          </p:cNvPicPr>
          <p:nvPr/>
        </p:nvPicPr>
        <p:blipFill>
          <a:blip r:embed="rId3"/>
          <a:stretch>
            <a:fillRect/>
          </a:stretch>
        </p:blipFill>
        <p:spPr>
          <a:xfrm>
            <a:off x="6098651" y="4754217"/>
            <a:ext cx="2700000" cy="1800000"/>
          </a:xfrm>
          <a:prstGeom prst="rect">
            <a:avLst/>
          </a:prstGeom>
        </p:spPr>
      </p:pic>
    </p:spTree>
    <p:extLst>
      <p:ext uri="{BB962C8B-B14F-4D97-AF65-F5344CB8AC3E}">
        <p14:creationId xmlns:p14="http://schemas.microsoft.com/office/powerpoint/2010/main" val="1708097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30552" y="366064"/>
            <a:ext cx="6789886" cy="400110"/>
          </a:xfrm>
          <a:prstGeom prst="rect">
            <a:avLst/>
          </a:prstGeom>
          <a:noFill/>
        </p:spPr>
        <p:txBody>
          <a:bodyPr wrap="square" rtlCol="0">
            <a:spAutoFit/>
          </a:bodyPr>
          <a:lstStyle/>
          <a:p>
            <a:pPr algn="r"/>
            <a:r>
              <a:rPr lang="en-US" sz="2000" dirty="0">
                <a:solidFill>
                  <a:srgbClr val="FFFFFF"/>
                </a:solidFill>
                <a:latin typeface="Arial Black"/>
                <a:cs typeface="Arial Black"/>
              </a:rPr>
              <a:t>Our arguments for blending…</a:t>
            </a:r>
          </a:p>
        </p:txBody>
      </p:sp>
      <p:sp>
        <p:nvSpPr>
          <p:cNvPr id="3" name="Rectángulo 2"/>
          <p:cNvSpPr/>
          <p:nvPr/>
        </p:nvSpPr>
        <p:spPr>
          <a:xfrm>
            <a:off x="592184" y="1977372"/>
            <a:ext cx="4554582" cy="3693319"/>
          </a:xfrm>
          <a:prstGeom prst="rect">
            <a:avLst/>
          </a:prstGeom>
        </p:spPr>
        <p:txBody>
          <a:bodyPr wrap="square">
            <a:spAutoFit/>
          </a:bodyPr>
          <a:lstStyle/>
          <a:p>
            <a:pPr marL="285750" indent="-285750">
              <a:buFont typeface="Arial" panose="020B0604020202020204" pitchFamily="34" charset="0"/>
              <a:buChar char="•"/>
            </a:pPr>
            <a:r>
              <a:rPr lang="en-US" dirty="0"/>
              <a:t>BL development has naturally been assisted by the emergence, increase of use and availability of digital learning technologies (Bonk &amp; Graham, 2005). These facts can be viewed both as opportunities and as threats.</a:t>
            </a:r>
          </a:p>
          <a:p>
            <a:r>
              <a:rPr lang="en-US" dirty="0"/>
              <a:t> </a:t>
            </a:r>
          </a:p>
          <a:p>
            <a:pPr marL="285750" indent="-285750">
              <a:buFont typeface="Arial" panose="020B0604020202020204" pitchFamily="34" charset="0"/>
              <a:buChar char="•"/>
            </a:pPr>
            <a:r>
              <a:rPr lang="en-US" dirty="0"/>
              <a:t>Opportunities</a:t>
            </a:r>
            <a:r>
              <a:rPr lang="en-US" dirty="0">
                <a:sym typeface="Wingdings" panose="05000000000000000000" pitchFamily="2" charset="2"/>
              </a:rPr>
              <a:t></a:t>
            </a:r>
            <a:r>
              <a:rPr lang="en-US" dirty="0"/>
              <a:t> Fosterage of student-centered pedagogies that can better address students’ </a:t>
            </a:r>
            <a:r>
              <a:rPr lang="en-AU" dirty="0"/>
              <a:t>learning, personal and academic needs, as well as nurture </a:t>
            </a:r>
            <a:r>
              <a:rPr lang="en-US" dirty="0"/>
              <a:t>lifelong learning in and outside the classroom. </a:t>
            </a:r>
          </a:p>
          <a:p>
            <a:pPr marL="285750" indent="-285750">
              <a:buFont typeface="Arial" panose="020B0604020202020204" pitchFamily="34" charset="0"/>
              <a:buChar char="•"/>
            </a:pPr>
            <a:endParaRPr lang="en-US" dirty="0"/>
          </a:p>
        </p:txBody>
      </p:sp>
      <p:pic>
        <p:nvPicPr>
          <p:cNvPr id="5" name="Imagen 4"/>
          <p:cNvPicPr>
            <a:picLocks noChangeAspect="1"/>
          </p:cNvPicPr>
          <p:nvPr/>
        </p:nvPicPr>
        <p:blipFill>
          <a:blip r:embed="rId3"/>
          <a:stretch>
            <a:fillRect/>
          </a:stretch>
        </p:blipFill>
        <p:spPr>
          <a:xfrm>
            <a:off x="5413466" y="2486519"/>
            <a:ext cx="3110048" cy="2073365"/>
          </a:xfrm>
          <a:prstGeom prst="rect">
            <a:avLst/>
          </a:prstGeom>
        </p:spPr>
      </p:pic>
    </p:spTree>
    <p:extLst>
      <p:ext uri="{BB962C8B-B14F-4D97-AF65-F5344CB8AC3E}">
        <p14:creationId xmlns:p14="http://schemas.microsoft.com/office/powerpoint/2010/main" val="155099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Lessons learned</a:t>
            </a:r>
          </a:p>
        </p:txBody>
      </p:sp>
      <p:sp>
        <p:nvSpPr>
          <p:cNvPr id="5" name="Content Placeholder 2"/>
          <p:cNvSpPr>
            <a:spLocks noGrp="1"/>
          </p:cNvSpPr>
          <p:nvPr>
            <p:ph idx="1"/>
          </p:nvPr>
        </p:nvSpPr>
        <p:spPr>
          <a:xfrm>
            <a:off x="1009815" y="2520026"/>
            <a:ext cx="6806316" cy="2057704"/>
          </a:xfrm>
        </p:spPr>
        <p:txBody>
          <a:bodyPr>
            <a:noAutofit/>
          </a:bodyPr>
          <a:lstStyle/>
          <a:p>
            <a:r>
              <a:rPr lang="en-US" sz="2000" dirty="0"/>
              <a:t>Efforts on behalf of the instructors should rely on planning and adjusting activities and delivery modes to better suit students’ preferences, aptitudes and skills while they also develop the necessary digital literacy skills that help them excel in their educational domains.</a:t>
            </a:r>
            <a:endParaRPr lang="es-CO" sz="2000" dirty="0"/>
          </a:p>
        </p:txBody>
      </p:sp>
      <p:sp>
        <p:nvSpPr>
          <p:cNvPr id="7" name="Rectángulo 6"/>
          <p:cNvSpPr/>
          <p:nvPr/>
        </p:nvSpPr>
        <p:spPr>
          <a:xfrm>
            <a:off x="723936" y="2040775"/>
            <a:ext cx="4042773" cy="461665"/>
          </a:xfrm>
          <a:prstGeom prst="rect">
            <a:avLst/>
          </a:prstGeom>
        </p:spPr>
        <p:txBody>
          <a:bodyPr wrap="none">
            <a:spAutoFit/>
          </a:bodyPr>
          <a:lstStyle/>
          <a:p>
            <a:pPr algn="just"/>
            <a:r>
              <a:rPr lang="en-US" sz="2400" b="1" dirty="0">
                <a:solidFill>
                  <a:srgbClr val="C00000"/>
                </a:solidFill>
              </a:rPr>
              <a:t>Principle 4: Focus, focus, focus</a:t>
            </a:r>
          </a:p>
        </p:txBody>
      </p:sp>
      <p:pic>
        <p:nvPicPr>
          <p:cNvPr id="2" name="Imagen 1"/>
          <p:cNvPicPr>
            <a:picLocks noChangeAspect="1"/>
          </p:cNvPicPr>
          <p:nvPr/>
        </p:nvPicPr>
        <p:blipFill>
          <a:blip r:embed="rId3"/>
          <a:stretch>
            <a:fillRect/>
          </a:stretch>
        </p:blipFill>
        <p:spPr>
          <a:xfrm>
            <a:off x="6070530" y="4174890"/>
            <a:ext cx="2409825" cy="1895475"/>
          </a:xfrm>
          <a:prstGeom prst="rect">
            <a:avLst/>
          </a:prstGeom>
        </p:spPr>
      </p:pic>
      <p:sp>
        <p:nvSpPr>
          <p:cNvPr id="4" name="Rectángulo 3"/>
          <p:cNvSpPr/>
          <p:nvPr/>
        </p:nvSpPr>
        <p:spPr>
          <a:xfrm>
            <a:off x="1009815" y="4215806"/>
            <a:ext cx="4945712" cy="2246769"/>
          </a:xfrm>
          <a:prstGeom prst="rect">
            <a:avLst/>
          </a:prstGeom>
        </p:spPr>
        <p:txBody>
          <a:bodyPr wrap="square">
            <a:spAutoFit/>
          </a:bodyPr>
          <a:lstStyle/>
          <a:p>
            <a:pPr marL="342900" indent="-342900">
              <a:buFont typeface="Arial" panose="020B0604020202020204" pitchFamily="34" charset="0"/>
              <a:buChar char="•"/>
            </a:pPr>
            <a:r>
              <a:rPr lang="en-AU" sz="2000" dirty="0"/>
              <a:t>I argue that BL initiatives must evolve, not only to prepare students to satisfy their personal learning needs but also to foster academic community outreach and guarantee high quality standards in rich and flexible scenarios (Cuesta, forthcoming). </a:t>
            </a:r>
            <a:endParaRPr lang="es-CO" sz="2000" dirty="0"/>
          </a:p>
        </p:txBody>
      </p:sp>
    </p:spTree>
    <p:extLst>
      <p:ext uri="{BB962C8B-B14F-4D97-AF65-F5344CB8AC3E}">
        <p14:creationId xmlns:p14="http://schemas.microsoft.com/office/powerpoint/2010/main" val="3746207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Lessons learned</a:t>
            </a:r>
          </a:p>
        </p:txBody>
      </p:sp>
      <p:sp>
        <p:nvSpPr>
          <p:cNvPr id="5" name="Content Placeholder 2"/>
          <p:cNvSpPr>
            <a:spLocks noGrp="1"/>
          </p:cNvSpPr>
          <p:nvPr>
            <p:ph idx="1"/>
          </p:nvPr>
        </p:nvSpPr>
        <p:spPr>
          <a:xfrm>
            <a:off x="1327868" y="2625614"/>
            <a:ext cx="6806316" cy="2057704"/>
          </a:xfrm>
        </p:spPr>
        <p:txBody>
          <a:bodyPr>
            <a:noAutofit/>
          </a:bodyPr>
          <a:lstStyle/>
          <a:p>
            <a:pPr marL="0" lvl="0" indent="0">
              <a:buNone/>
            </a:pPr>
            <a:r>
              <a:rPr lang="en-US" sz="2000" dirty="0"/>
              <a:t>BL agents need to build on urgently an awareness and effective action-oriented culture that enables stakeholders, instructors and learners to overcome the relevant technical, methodological and expertise burdens they might have, through efficient and timely cooperation among BL teams.</a:t>
            </a:r>
            <a:endParaRPr lang="es-CO" sz="2000" dirty="0"/>
          </a:p>
          <a:p>
            <a:pPr marL="0" indent="0">
              <a:buNone/>
            </a:pPr>
            <a:endParaRPr lang="es-CO" sz="2000" dirty="0"/>
          </a:p>
        </p:txBody>
      </p:sp>
      <p:sp>
        <p:nvSpPr>
          <p:cNvPr id="7" name="Rectángulo 6"/>
          <p:cNvSpPr/>
          <p:nvPr/>
        </p:nvSpPr>
        <p:spPr>
          <a:xfrm>
            <a:off x="734371" y="2040775"/>
            <a:ext cx="6066212" cy="461665"/>
          </a:xfrm>
          <a:prstGeom prst="rect">
            <a:avLst/>
          </a:prstGeom>
        </p:spPr>
        <p:txBody>
          <a:bodyPr wrap="none">
            <a:spAutoFit/>
          </a:bodyPr>
          <a:lstStyle/>
          <a:p>
            <a:pPr algn="just"/>
            <a:r>
              <a:rPr lang="en-US" sz="2400" b="1" dirty="0">
                <a:solidFill>
                  <a:srgbClr val="C00000"/>
                </a:solidFill>
              </a:rPr>
              <a:t>Principle 5: Create BL communities of practice</a:t>
            </a:r>
          </a:p>
        </p:txBody>
      </p:sp>
      <p:pic>
        <p:nvPicPr>
          <p:cNvPr id="2" name="Imagen 1"/>
          <p:cNvPicPr>
            <a:picLocks noChangeAspect="1"/>
          </p:cNvPicPr>
          <p:nvPr/>
        </p:nvPicPr>
        <p:blipFill>
          <a:blip r:embed="rId3"/>
          <a:stretch>
            <a:fillRect/>
          </a:stretch>
        </p:blipFill>
        <p:spPr>
          <a:xfrm>
            <a:off x="6202016" y="4477965"/>
            <a:ext cx="2571575" cy="1930696"/>
          </a:xfrm>
          <a:prstGeom prst="rect">
            <a:avLst/>
          </a:prstGeom>
        </p:spPr>
      </p:pic>
    </p:spTree>
    <p:extLst>
      <p:ext uri="{BB962C8B-B14F-4D97-AF65-F5344CB8AC3E}">
        <p14:creationId xmlns:p14="http://schemas.microsoft.com/office/powerpoint/2010/main" val="4866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Arial Black"/>
                <a:cs typeface="Arial Black"/>
              </a:rPr>
              <a:t>Lessons learned</a:t>
            </a:r>
          </a:p>
        </p:txBody>
      </p:sp>
      <p:sp>
        <p:nvSpPr>
          <p:cNvPr id="5" name="Content Placeholder 2"/>
          <p:cNvSpPr>
            <a:spLocks noGrp="1"/>
          </p:cNvSpPr>
          <p:nvPr>
            <p:ph idx="1"/>
          </p:nvPr>
        </p:nvSpPr>
        <p:spPr>
          <a:xfrm>
            <a:off x="1327868" y="2625614"/>
            <a:ext cx="6806316" cy="2057704"/>
          </a:xfrm>
        </p:spPr>
        <p:txBody>
          <a:bodyPr>
            <a:noAutofit/>
          </a:bodyPr>
          <a:lstStyle/>
          <a:p>
            <a:pPr marL="0" lvl="0" indent="0">
              <a:buNone/>
            </a:pPr>
            <a:r>
              <a:rPr lang="en-US" sz="2000" dirty="0"/>
              <a:t>Quality needs to be monitored and solid improvement plans hosted by the institutions, national ministries and boards of education, assisted  by accreditation entities should include programs to support blended instruction initiatives to aim at guaranteeing the provision of high quality and updated services across educational sectors.</a:t>
            </a:r>
            <a:endParaRPr lang="es-CO" sz="2000" dirty="0"/>
          </a:p>
          <a:p>
            <a:pPr marL="0" indent="0">
              <a:buNone/>
            </a:pPr>
            <a:endParaRPr lang="es-CO" sz="2000" dirty="0"/>
          </a:p>
        </p:txBody>
      </p:sp>
      <p:sp>
        <p:nvSpPr>
          <p:cNvPr id="7" name="Rectángulo 6"/>
          <p:cNvSpPr/>
          <p:nvPr/>
        </p:nvSpPr>
        <p:spPr>
          <a:xfrm>
            <a:off x="603190" y="2061919"/>
            <a:ext cx="4022704" cy="461665"/>
          </a:xfrm>
          <a:prstGeom prst="rect">
            <a:avLst/>
          </a:prstGeom>
        </p:spPr>
        <p:txBody>
          <a:bodyPr wrap="none">
            <a:spAutoFit/>
          </a:bodyPr>
          <a:lstStyle/>
          <a:p>
            <a:pPr algn="just"/>
            <a:r>
              <a:rPr lang="en-US" sz="2400" b="1" dirty="0">
                <a:solidFill>
                  <a:srgbClr val="C00000"/>
                </a:solidFill>
              </a:rPr>
              <a:t>Principle 6: Strive for quality…</a:t>
            </a:r>
          </a:p>
        </p:txBody>
      </p:sp>
      <p:pic>
        <p:nvPicPr>
          <p:cNvPr id="2" name="Imagen 1"/>
          <p:cNvPicPr>
            <a:picLocks noChangeAspect="1"/>
          </p:cNvPicPr>
          <p:nvPr/>
        </p:nvPicPr>
        <p:blipFill>
          <a:blip r:embed="rId3"/>
          <a:stretch>
            <a:fillRect/>
          </a:stretch>
        </p:blipFill>
        <p:spPr>
          <a:xfrm>
            <a:off x="6180441" y="4683318"/>
            <a:ext cx="2619375" cy="1743075"/>
          </a:xfrm>
          <a:prstGeom prst="rect">
            <a:avLst/>
          </a:prstGeom>
        </p:spPr>
      </p:pic>
    </p:spTree>
    <p:extLst>
      <p:ext uri="{BB962C8B-B14F-4D97-AF65-F5344CB8AC3E}">
        <p14:creationId xmlns:p14="http://schemas.microsoft.com/office/powerpoint/2010/main" val="48836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707886"/>
          </a:xfrm>
          <a:prstGeom prst="rect">
            <a:avLst/>
          </a:prstGeom>
          <a:noFill/>
        </p:spPr>
        <p:txBody>
          <a:bodyPr wrap="square" rtlCol="0">
            <a:spAutoFit/>
          </a:bodyPr>
          <a:lstStyle/>
          <a:p>
            <a:pPr lvl="0" algn="r" defTabSz="914400">
              <a:defRPr/>
            </a:pPr>
            <a:br>
              <a:rPr lang="en-US" sz="2000" kern="0" dirty="0">
                <a:solidFill>
                  <a:srgbClr val="FFFFFF"/>
                </a:solidFill>
                <a:latin typeface="Arial Black"/>
                <a:cs typeface="Arial Black"/>
              </a:rPr>
            </a:br>
            <a:r>
              <a:rPr lang="en-US" sz="2000" kern="0" dirty="0">
                <a:solidFill>
                  <a:srgbClr val="FFFFFF"/>
                </a:solidFill>
                <a:latin typeface="Arial Black"/>
                <a:cs typeface="Arial Black"/>
              </a:rPr>
              <a:t> Opportunities</a:t>
            </a:r>
          </a:p>
        </p:txBody>
      </p:sp>
      <p:sp>
        <p:nvSpPr>
          <p:cNvPr id="5" name="Content Placeholder 2"/>
          <p:cNvSpPr>
            <a:spLocks noGrp="1"/>
          </p:cNvSpPr>
          <p:nvPr>
            <p:ph idx="1"/>
          </p:nvPr>
        </p:nvSpPr>
        <p:spPr>
          <a:xfrm>
            <a:off x="1432427" y="1779346"/>
            <a:ext cx="6652726" cy="2726174"/>
          </a:xfrm>
        </p:spPr>
        <p:txBody>
          <a:bodyPr>
            <a:normAutofit/>
          </a:bodyPr>
          <a:lstStyle/>
          <a:p>
            <a:pPr marL="0" indent="0" algn="ctr">
              <a:buNone/>
            </a:pPr>
            <a:r>
              <a:rPr lang="en-GB" sz="2000" dirty="0">
                <a:solidFill>
                  <a:srgbClr val="C00000"/>
                </a:solidFill>
                <a:latin typeface="Arial Black"/>
              </a:rPr>
              <a:t>Mission 4 </a:t>
            </a:r>
          </a:p>
          <a:p>
            <a:pPr marL="0" indent="0" algn="ctr">
              <a:buNone/>
            </a:pPr>
            <a:r>
              <a:rPr lang="en-GB" sz="2000" dirty="0">
                <a:solidFill>
                  <a:schemeClr val="tx2"/>
                </a:solidFill>
                <a:latin typeface="Arial Black"/>
              </a:rPr>
              <a:t>Pair/Triad work: Choose the principle that most called your attention and mention a specific goal you will set to make it happen in the upcoming week/month. </a:t>
            </a:r>
            <a:endParaRPr lang="en-US" sz="2000" dirty="0">
              <a:solidFill>
                <a:schemeClr val="tx2"/>
              </a:solidFill>
              <a:latin typeface="Arial Black"/>
            </a:endParaRPr>
          </a:p>
        </p:txBody>
      </p:sp>
      <p:pic>
        <p:nvPicPr>
          <p:cNvPr id="2" name="Imagen 1"/>
          <p:cNvPicPr>
            <a:picLocks noChangeAspect="1"/>
          </p:cNvPicPr>
          <p:nvPr/>
        </p:nvPicPr>
        <p:blipFill>
          <a:blip r:embed="rId3"/>
          <a:stretch>
            <a:fillRect/>
          </a:stretch>
        </p:blipFill>
        <p:spPr>
          <a:xfrm>
            <a:off x="2659254" y="3981849"/>
            <a:ext cx="4413887" cy="1810669"/>
          </a:xfrm>
          <a:prstGeom prst="rect">
            <a:avLst/>
          </a:prstGeom>
        </p:spPr>
      </p:pic>
    </p:spTree>
    <p:extLst>
      <p:ext uri="{BB962C8B-B14F-4D97-AF65-F5344CB8AC3E}">
        <p14:creationId xmlns:p14="http://schemas.microsoft.com/office/powerpoint/2010/main" val="16414068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latin typeface="Arial Black"/>
                <a:cs typeface="Arial Black"/>
              </a:rPr>
              <a:t>Closing sparks…</a:t>
            </a:r>
            <a:endParaRPr kumimoji="0" lang="en-US" sz="2000" b="0" i="0" u="none" strike="noStrike" kern="0" cap="none" spc="0" normalizeH="0" baseline="0" noProof="0" dirty="0">
              <a:ln>
                <a:noFill/>
              </a:ln>
              <a:solidFill>
                <a:srgbClr val="FFFFFF"/>
              </a:solidFill>
              <a:effectLst/>
              <a:uLnTx/>
              <a:uFillTx/>
              <a:latin typeface="Arial Black"/>
              <a:cs typeface="Arial Black"/>
            </a:endParaRPr>
          </a:p>
        </p:txBody>
      </p:sp>
      <p:sp>
        <p:nvSpPr>
          <p:cNvPr id="5" name="Content Placeholder 2"/>
          <p:cNvSpPr>
            <a:spLocks noGrp="1"/>
          </p:cNvSpPr>
          <p:nvPr>
            <p:ph idx="1"/>
          </p:nvPr>
        </p:nvSpPr>
        <p:spPr>
          <a:xfrm>
            <a:off x="537395" y="3949307"/>
            <a:ext cx="4146750" cy="2322576"/>
          </a:xfrm>
        </p:spPr>
        <p:txBody>
          <a:bodyPr>
            <a:noAutofit/>
          </a:bodyPr>
          <a:lstStyle/>
          <a:p>
            <a:pPr marL="0" indent="0" algn="ctr">
              <a:buNone/>
            </a:pPr>
            <a:r>
              <a:rPr lang="en-US" sz="2000" dirty="0">
                <a:solidFill>
                  <a:schemeClr val="accent2">
                    <a:lumMod val="75000"/>
                  </a:schemeClr>
                </a:solidFill>
              </a:rPr>
              <a:t>The sustainability of a BL community that teams up with transnational recognized BL communities should be a major goal of practitioners and scholar, represented through their presence in academic activities such as conferences and scholarly publication teams.</a:t>
            </a:r>
          </a:p>
        </p:txBody>
      </p:sp>
      <p:sp>
        <p:nvSpPr>
          <p:cNvPr id="2" name="Rectángulo 1"/>
          <p:cNvSpPr/>
          <p:nvPr/>
        </p:nvSpPr>
        <p:spPr>
          <a:xfrm>
            <a:off x="5964865" y="3994837"/>
            <a:ext cx="2787993" cy="1938992"/>
          </a:xfrm>
          <a:prstGeom prst="rect">
            <a:avLst/>
          </a:prstGeom>
        </p:spPr>
        <p:txBody>
          <a:bodyPr wrap="square">
            <a:spAutoFit/>
          </a:bodyPr>
          <a:lstStyle/>
          <a:p>
            <a:pPr algn="just"/>
            <a:r>
              <a:rPr lang="en-US" sz="2000" dirty="0">
                <a:sym typeface="Wingdings" panose="05000000000000000000" pitchFamily="2" charset="2"/>
              </a:rPr>
              <a:t>By doing so, w</a:t>
            </a:r>
            <a:r>
              <a:rPr lang="en-US" sz="2000" dirty="0"/>
              <a:t>e will broaden the analysis and the scope of BL while we impact our communities of learners, and of practice!</a:t>
            </a:r>
            <a:endParaRPr lang="es-CO" sz="2000" dirty="0"/>
          </a:p>
        </p:txBody>
      </p:sp>
      <p:pic>
        <p:nvPicPr>
          <p:cNvPr id="6" name="Imagen 5"/>
          <p:cNvPicPr>
            <a:picLocks noChangeAspect="1"/>
          </p:cNvPicPr>
          <p:nvPr/>
        </p:nvPicPr>
        <p:blipFill>
          <a:blip r:embed="rId3"/>
          <a:stretch>
            <a:fillRect/>
          </a:stretch>
        </p:blipFill>
        <p:spPr>
          <a:xfrm>
            <a:off x="504762" y="1792466"/>
            <a:ext cx="5460103" cy="1914525"/>
          </a:xfrm>
          <a:prstGeom prst="rect">
            <a:avLst/>
          </a:prstGeom>
        </p:spPr>
      </p:pic>
      <p:pic>
        <p:nvPicPr>
          <p:cNvPr id="4" name="Imagen 3"/>
          <p:cNvPicPr>
            <a:picLocks noChangeAspect="1"/>
          </p:cNvPicPr>
          <p:nvPr/>
        </p:nvPicPr>
        <p:blipFill>
          <a:blip r:embed="rId4"/>
          <a:stretch>
            <a:fillRect/>
          </a:stretch>
        </p:blipFill>
        <p:spPr>
          <a:xfrm>
            <a:off x="6265658" y="2266120"/>
            <a:ext cx="2334740" cy="1121797"/>
          </a:xfrm>
          <a:prstGeom prst="rect">
            <a:avLst/>
          </a:prstGeom>
        </p:spPr>
      </p:pic>
      <p:sp>
        <p:nvSpPr>
          <p:cNvPr id="7" name="Flecha: hacia abajo 6"/>
          <p:cNvSpPr/>
          <p:nvPr/>
        </p:nvSpPr>
        <p:spPr>
          <a:xfrm rot="16200000">
            <a:off x="5082189" y="4475129"/>
            <a:ext cx="484632" cy="978408"/>
          </a:xfrm>
          <a:prstGeom prst="downArrow">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solidFill>
                <a:srgbClr val="C00000"/>
              </a:solidFill>
            </a:endParaRPr>
          </a:p>
        </p:txBody>
      </p:sp>
    </p:spTree>
    <p:extLst>
      <p:ext uri="{BB962C8B-B14F-4D97-AF65-F5344CB8AC3E}">
        <p14:creationId xmlns:p14="http://schemas.microsoft.com/office/powerpoint/2010/main" val="346536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Box 3"/>
          <p:cNvSpPr txBox="1"/>
          <p:nvPr/>
        </p:nvSpPr>
        <p:spPr>
          <a:xfrm>
            <a:off x="3076354" y="443482"/>
            <a:ext cx="5524044"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latin typeface="Arial Black"/>
                <a:cs typeface="Arial Black"/>
              </a:rPr>
              <a:t>Closing sparks…</a:t>
            </a:r>
            <a:endParaRPr kumimoji="0" lang="en-US" sz="2000" b="0" i="0" u="none" strike="noStrike" kern="0" cap="none" spc="0" normalizeH="0" baseline="0" noProof="0" dirty="0">
              <a:ln>
                <a:noFill/>
              </a:ln>
              <a:solidFill>
                <a:srgbClr val="FFFFFF"/>
              </a:solidFill>
              <a:effectLst/>
              <a:uLnTx/>
              <a:uFillTx/>
              <a:latin typeface="Arial Black"/>
              <a:cs typeface="Arial Black"/>
            </a:endParaRPr>
          </a:p>
        </p:txBody>
      </p:sp>
      <p:sp>
        <p:nvSpPr>
          <p:cNvPr id="5" name="Content Placeholder 2"/>
          <p:cNvSpPr>
            <a:spLocks noGrp="1"/>
          </p:cNvSpPr>
          <p:nvPr>
            <p:ph idx="1"/>
          </p:nvPr>
        </p:nvSpPr>
        <p:spPr>
          <a:xfrm>
            <a:off x="1324573" y="2014648"/>
            <a:ext cx="6523365" cy="1274700"/>
          </a:xfrm>
        </p:spPr>
        <p:txBody>
          <a:bodyPr>
            <a:noAutofit/>
          </a:bodyPr>
          <a:lstStyle/>
          <a:p>
            <a:pPr marL="0" indent="0" algn="ctr">
              <a:buNone/>
            </a:pPr>
            <a:r>
              <a:rPr lang="en-GB" sz="2000" dirty="0">
                <a:solidFill>
                  <a:srgbClr val="C00000"/>
                </a:solidFill>
                <a:latin typeface="Arial Black"/>
              </a:rPr>
              <a:t>Mission 5 </a:t>
            </a:r>
          </a:p>
          <a:p>
            <a:pPr marL="0" indent="0" algn="ctr">
              <a:buNone/>
            </a:pPr>
            <a:r>
              <a:rPr lang="en-GB" sz="2000" dirty="0">
                <a:solidFill>
                  <a:schemeClr val="tx2"/>
                </a:solidFill>
                <a:latin typeface="Arial Black"/>
              </a:rPr>
              <a:t>Work on the BL handout</a:t>
            </a:r>
            <a:r>
              <a:rPr lang="en-GB" sz="2000" dirty="0">
                <a:solidFill>
                  <a:schemeClr val="tx2"/>
                </a:solidFill>
                <a:latin typeface="Arial Black"/>
                <a:sym typeface="Wingdings" panose="05000000000000000000" pitchFamily="2" charset="2"/>
              </a:rPr>
              <a:t> Share ideas with your colleagues who attended this session, and, also with those who didn´t! </a:t>
            </a:r>
            <a:endParaRPr lang="en-US" sz="2000" dirty="0">
              <a:solidFill>
                <a:schemeClr val="tx2"/>
              </a:solidFill>
              <a:latin typeface="Arial Black"/>
            </a:endParaRPr>
          </a:p>
        </p:txBody>
      </p:sp>
      <p:pic>
        <p:nvPicPr>
          <p:cNvPr id="8" name="Imagen 7"/>
          <p:cNvPicPr>
            <a:picLocks noChangeAspect="1"/>
          </p:cNvPicPr>
          <p:nvPr/>
        </p:nvPicPr>
        <p:blipFill>
          <a:blip r:embed="rId3"/>
          <a:stretch>
            <a:fillRect/>
          </a:stretch>
        </p:blipFill>
        <p:spPr>
          <a:xfrm>
            <a:off x="2525657" y="3822491"/>
            <a:ext cx="3835387" cy="2338651"/>
          </a:xfrm>
          <a:prstGeom prst="rect">
            <a:avLst/>
          </a:prstGeom>
        </p:spPr>
      </p:pic>
    </p:spTree>
    <p:extLst>
      <p:ext uri="{BB962C8B-B14F-4D97-AF65-F5344CB8AC3E}">
        <p14:creationId xmlns:p14="http://schemas.microsoft.com/office/powerpoint/2010/main" val="314603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4"/>
          <p:cNvSpPr/>
          <p:nvPr/>
        </p:nvSpPr>
        <p:spPr>
          <a:xfrm>
            <a:off x="5089156" y="2333830"/>
            <a:ext cx="4054844" cy="844205"/>
          </a:xfrm>
          <a:prstGeom prst="rect">
            <a:avLst/>
          </a:prstGeom>
        </p:spPr>
        <p:txBody>
          <a:bodyPr wrap="square">
            <a:spAutoFit/>
          </a:bodyPr>
          <a:lstStyle/>
          <a:p>
            <a:pPr algn="ctr">
              <a:lnSpc>
                <a:spcPct val="114000"/>
              </a:lnSpc>
            </a:pPr>
            <a:r>
              <a:rPr lang="en-US" sz="2400" b="1" dirty="0">
                <a:solidFill>
                  <a:schemeClr val="bg1"/>
                </a:solidFill>
                <a:ea typeface="Times New Roman" panose="02020603050405020304" pitchFamily="18" charset="0"/>
                <a:cs typeface="Times New Roman" panose="02020603050405020304" pitchFamily="18" charset="0"/>
              </a:rPr>
              <a:t>Dr. Liliana </a:t>
            </a:r>
            <a:r>
              <a:rPr lang="en-US" sz="2400" b="1" cap="small" dirty="0">
                <a:solidFill>
                  <a:schemeClr val="bg1"/>
                </a:solidFill>
                <a:ea typeface="Times New Roman" panose="02020603050405020304" pitchFamily="18" charset="0"/>
                <a:cs typeface="Times New Roman" panose="02020603050405020304" pitchFamily="18" charset="0"/>
              </a:rPr>
              <a:t>Cuesta Medina</a:t>
            </a:r>
            <a:r>
              <a:rPr lang="en-US" sz="2400" dirty="0">
                <a:solidFill>
                  <a:schemeClr val="bg1"/>
                </a:solidFill>
                <a:ea typeface="Times New Roman" panose="02020603050405020304" pitchFamily="18" charset="0"/>
                <a:cs typeface="Times New Roman" panose="02020603050405020304" pitchFamily="18" charset="0"/>
              </a:rPr>
              <a:t> </a:t>
            </a:r>
            <a:r>
              <a:rPr lang="en-US" sz="2000" dirty="0">
                <a:solidFill>
                  <a:schemeClr val="bg1"/>
                </a:solidFill>
                <a:ea typeface="Times New Roman" panose="02020603050405020304" pitchFamily="18" charset="0"/>
                <a:cs typeface="Times New Roman" panose="02020603050405020304" pitchFamily="18" charset="0"/>
                <a:hlinkClick r:id="rId3"/>
              </a:rPr>
              <a:t>liliana.cuesta@unisabana.edu.co</a:t>
            </a:r>
            <a:endParaRPr lang="en-US" sz="2000" dirty="0">
              <a:solidFill>
                <a:schemeClr val="bg1"/>
              </a:solidFill>
              <a:ea typeface="Times New Roman" panose="02020603050405020304" pitchFamily="18" charset="0"/>
              <a:cs typeface="Times New Roman" panose="02020603050405020304" pitchFamily="18" charset="0"/>
            </a:endParaRPr>
          </a:p>
        </p:txBody>
      </p:sp>
      <p:pic>
        <p:nvPicPr>
          <p:cNvPr id="3" name="Imagen 2"/>
          <p:cNvPicPr>
            <a:picLocks noChangeAspect="1"/>
          </p:cNvPicPr>
          <p:nvPr/>
        </p:nvPicPr>
        <p:blipFill>
          <a:blip r:embed="rId4"/>
          <a:stretch>
            <a:fillRect/>
          </a:stretch>
        </p:blipFill>
        <p:spPr>
          <a:xfrm>
            <a:off x="3573163" y="1907665"/>
            <a:ext cx="1428603" cy="1559721"/>
          </a:xfrm>
          <a:prstGeom prst="rect">
            <a:avLst/>
          </a:prstGeom>
        </p:spPr>
      </p:pic>
      <p:sp>
        <p:nvSpPr>
          <p:cNvPr id="4" name="Rectángulo 3"/>
          <p:cNvSpPr/>
          <p:nvPr/>
        </p:nvSpPr>
        <p:spPr>
          <a:xfrm>
            <a:off x="5655045" y="1357178"/>
            <a:ext cx="1729255" cy="400110"/>
          </a:xfrm>
          <a:prstGeom prst="rect">
            <a:avLst/>
          </a:prstGeom>
        </p:spPr>
        <p:txBody>
          <a:bodyPr wrap="none">
            <a:spAutoFit/>
          </a:bodyPr>
          <a:lstStyle/>
          <a:p>
            <a:pPr lvl="0" algn="r"/>
            <a:r>
              <a:rPr lang="en-US" sz="2000" dirty="0">
                <a:solidFill>
                  <a:srgbClr val="FFFFFF"/>
                </a:solidFill>
                <a:latin typeface="Arial Black"/>
                <a:cs typeface="Arial Black"/>
              </a:rPr>
              <a:t>Thank you!</a:t>
            </a:r>
          </a:p>
        </p:txBody>
      </p:sp>
      <p:sp>
        <p:nvSpPr>
          <p:cNvPr id="5" name="Rectángulo 4"/>
          <p:cNvSpPr/>
          <p:nvPr/>
        </p:nvSpPr>
        <p:spPr>
          <a:xfrm>
            <a:off x="4645075" y="4791511"/>
            <a:ext cx="4572000" cy="1355371"/>
          </a:xfrm>
          <a:prstGeom prst="rect">
            <a:avLst/>
          </a:prstGeom>
        </p:spPr>
        <p:txBody>
          <a:bodyPr>
            <a:spAutoFit/>
          </a:bodyPr>
          <a:lstStyle/>
          <a:p>
            <a:pPr algn="ctr">
              <a:lnSpc>
                <a:spcPct val="114000"/>
              </a:lnSpc>
            </a:pPr>
            <a:r>
              <a:rPr lang="en-GB" sz="2400" dirty="0" err="1">
                <a:solidFill>
                  <a:schemeClr val="bg1"/>
                </a:solidFill>
                <a:cs typeface="Times New Roman" panose="02020603050405020304" pitchFamily="18" charset="0"/>
              </a:rPr>
              <a:t>Dr.</a:t>
            </a:r>
            <a:r>
              <a:rPr lang="en-GB" sz="2400" dirty="0">
                <a:solidFill>
                  <a:schemeClr val="bg1"/>
                </a:solidFill>
                <a:cs typeface="Times New Roman" panose="02020603050405020304" pitchFamily="18" charset="0"/>
              </a:rPr>
              <a:t> Elena </a:t>
            </a:r>
            <a:r>
              <a:rPr lang="en-GB" sz="2400" cap="small" dirty="0">
                <a:solidFill>
                  <a:schemeClr val="bg1"/>
                </a:solidFill>
                <a:cs typeface="Times New Roman" panose="02020603050405020304" pitchFamily="18" charset="0"/>
              </a:rPr>
              <a:t>Bárcena</a:t>
            </a:r>
          </a:p>
          <a:p>
            <a:pPr algn="ctr">
              <a:lnSpc>
                <a:spcPct val="114000"/>
              </a:lnSpc>
            </a:pPr>
            <a:r>
              <a:rPr lang="en-GB" sz="2400" dirty="0">
                <a:solidFill>
                  <a:schemeClr val="bg1"/>
                </a:solidFill>
                <a:cs typeface="Times New Roman" panose="02020603050405020304" pitchFamily="18" charset="0"/>
                <a:hlinkClick r:id="rId5"/>
              </a:rPr>
              <a:t>mbarcena@flog.uned.es</a:t>
            </a:r>
            <a:endParaRPr lang="en-GB" sz="2400" dirty="0">
              <a:solidFill>
                <a:schemeClr val="bg1"/>
              </a:solidFill>
              <a:cs typeface="Times New Roman" panose="02020603050405020304" pitchFamily="18" charset="0"/>
            </a:endParaRPr>
          </a:p>
          <a:p>
            <a:pPr algn="ctr">
              <a:lnSpc>
                <a:spcPct val="114000"/>
              </a:lnSpc>
            </a:pPr>
            <a:endParaRPr lang="en-GB" sz="2400" b="1" dirty="0">
              <a:solidFill>
                <a:schemeClr val="bg1"/>
              </a:solidFill>
              <a:cs typeface="Times New Roman" panose="02020603050405020304" pitchFamily="18" charset="0"/>
            </a:endParaRPr>
          </a:p>
        </p:txBody>
      </p:sp>
      <p:pic>
        <p:nvPicPr>
          <p:cNvPr id="6" name="Imagen 5"/>
          <p:cNvPicPr>
            <a:picLocks noChangeAspect="1"/>
          </p:cNvPicPr>
          <p:nvPr/>
        </p:nvPicPr>
        <p:blipFill>
          <a:blip r:embed="rId6"/>
          <a:stretch>
            <a:fillRect/>
          </a:stretch>
        </p:blipFill>
        <p:spPr>
          <a:xfrm>
            <a:off x="3715891" y="4536924"/>
            <a:ext cx="1285875" cy="1724025"/>
          </a:xfrm>
          <a:prstGeom prst="rect">
            <a:avLst/>
          </a:prstGeom>
        </p:spPr>
      </p:pic>
      <p:pic>
        <p:nvPicPr>
          <p:cNvPr id="8" name="Imagen 7"/>
          <p:cNvPicPr>
            <a:picLocks noChangeAspect="1"/>
          </p:cNvPicPr>
          <p:nvPr/>
        </p:nvPicPr>
        <p:blipFill>
          <a:blip r:embed="rId7"/>
          <a:stretch>
            <a:fillRect/>
          </a:stretch>
        </p:blipFill>
        <p:spPr>
          <a:xfrm>
            <a:off x="1775791" y="5041749"/>
            <a:ext cx="1219200" cy="1219200"/>
          </a:xfrm>
          <a:prstGeom prst="rect">
            <a:avLst/>
          </a:prstGeom>
        </p:spPr>
      </p:pic>
    </p:spTree>
    <p:extLst>
      <p:ext uri="{BB962C8B-B14F-4D97-AF65-F5344CB8AC3E}">
        <p14:creationId xmlns:p14="http://schemas.microsoft.com/office/powerpoint/2010/main" val="2152080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30552" y="366064"/>
            <a:ext cx="6789886" cy="400110"/>
          </a:xfrm>
          <a:prstGeom prst="rect">
            <a:avLst/>
          </a:prstGeom>
          <a:noFill/>
        </p:spPr>
        <p:txBody>
          <a:bodyPr wrap="square" rtlCol="0">
            <a:spAutoFit/>
          </a:bodyPr>
          <a:lstStyle/>
          <a:p>
            <a:pPr algn="r"/>
            <a:r>
              <a:rPr lang="en-US" sz="2000" dirty="0">
                <a:solidFill>
                  <a:srgbClr val="FFFFFF"/>
                </a:solidFill>
                <a:latin typeface="Arial Black"/>
                <a:cs typeface="Arial Black"/>
              </a:rPr>
              <a:t>Our arguments for blending…</a:t>
            </a:r>
          </a:p>
        </p:txBody>
      </p:sp>
      <p:sp>
        <p:nvSpPr>
          <p:cNvPr id="3" name="Rectángulo 2"/>
          <p:cNvSpPr/>
          <p:nvPr/>
        </p:nvSpPr>
        <p:spPr>
          <a:xfrm>
            <a:off x="592184" y="1977372"/>
            <a:ext cx="4554582" cy="3416320"/>
          </a:xfrm>
          <a:prstGeom prst="rect">
            <a:avLst/>
          </a:prstGeom>
        </p:spPr>
        <p:txBody>
          <a:bodyPr wrap="square">
            <a:spAutoFit/>
          </a:bodyPr>
          <a:lstStyle/>
          <a:p>
            <a:pPr marL="285750" indent="-285750">
              <a:buFont typeface="Arial" panose="020B0604020202020204" pitchFamily="34" charset="0"/>
              <a:buChar char="•"/>
            </a:pPr>
            <a:r>
              <a:rPr lang="en-US" dirty="0"/>
              <a:t>Threats</a:t>
            </a:r>
            <a:r>
              <a:rPr lang="en-US" dirty="0">
                <a:sym typeface="Wingdings" panose="05000000000000000000" pitchFamily="2" charset="2"/>
              </a:rPr>
              <a:t></a:t>
            </a:r>
            <a:r>
              <a:rPr lang="en-US" dirty="0"/>
              <a:t> If BL initiatives are not effectively planned, designed and/or scaffolded to meet the former objectives, and if failure in adjusting and/or adapting strategies that cater self-access self-paced and self-managed learning occurs. </a:t>
            </a:r>
          </a:p>
          <a:p>
            <a:endParaRPr lang="en-US" dirty="0"/>
          </a:p>
          <a:p>
            <a:pPr marL="285750" indent="-285750">
              <a:buFont typeface="Arial" panose="020B0604020202020204" pitchFamily="34" charset="0"/>
              <a:buChar char="•"/>
            </a:pPr>
            <a:r>
              <a:rPr lang="en-US" dirty="0"/>
              <a:t>These threats pose barriers to satisfaction, engagement and productivity, and can take place at the course, program and/or institutional level.  </a:t>
            </a:r>
            <a:endParaRPr lang="es-CO" dirty="0"/>
          </a:p>
          <a:p>
            <a:pPr marL="285750" indent="-285750">
              <a:buFont typeface="Arial" panose="020B0604020202020204" pitchFamily="34" charset="0"/>
              <a:buChar char="•"/>
            </a:pPr>
            <a:endParaRPr lang="en-US" dirty="0"/>
          </a:p>
        </p:txBody>
      </p:sp>
      <p:pic>
        <p:nvPicPr>
          <p:cNvPr id="2" name="Imagen 1"/>
          <p:cNvPicPr>
            <a:picLocks noChangeAspect="1"/>
          </p:cNvPicPr>
          <p:nvPr/>
        </p:nvPicPr>
        <p:blipFill>
          <a:blip r:embed="rId3"/>
          <a:stretch>
            <a:fillRect/>
          </a:stretch>
        </p:blipFill>
        <p:spPr>
          <a:xfrm>
            <a:off x="5540420" y="2525485"/>
            <a:ext cx="3145761" cy="2159083"/>
          </a:xfrm>
          <a:prstGeom prst="rect">
            <a:avLst/>
          </a:prstGeom>
        </p:spPr>
      </p:pic>
    </p:spTree>
    <p:extLst>
      <p:ext uri="{BB962C8B-B14F-4D97-AF65-F5344CB8AC3E}">
        <p14:creationId xmlns:p14="http://schemas.microsoft.com/office/powerpoint/2010/main" val="70546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30552" y="366064"/>
            <a:ext cx="6789886" cy="400110"/>
          </a:xfrm>
          <a:prstGeom prst="rect">
            <a:avLst/>
          </a:prstGeom>
          <a:noFill/>
        </p:spPr>
        <p:txBody>
          <a:bodyPr wrap="square" rtlCol="0">
            <a:spAutoFit/>
          </a:bodyPr>
          <a:lstStyle/>
          <a:p>
            <a:pPr algn="r"/>
            <a:r>
              <a:rPr lang="en-US" sz="2000" dirty="0">
                <a:solidFill>
                  <a:srgbClr val="FFFFFF"/>
                </a:solidFill>
                <a:latin typeface="Arial Black"/>
                <a:cs typeface="Arial Black"/>
              </a:rPr>
              <a:t>Our arguments for blending…</a:t>
            </a:r>
          </a:p>
        </p:txBody>
      </p:sp>
      <p:sp>
        <p:nvSpPr>
          <p:cNvPr id="3" name="Rectángulo 2"/>
          <p:cNvSpPr/>
          <p:nvPr/>
        </p:nvSpPr>
        <p:spPr>
          <a:xfrm>
            <a:off x="3887810" y="2210101"/>
            <a:ext cx="4598126" cy="3416320"/>
          </a:xfrm>
          <a:prstGeom prst="rect">
            <a:avLst/>
          </a:prstGeom>
        </p:spPr>
        <p:txBody>
          <a:bodyPr wrap="square">
            <a:spAutoFit/>
          </a:bodyPr>
          <a:lstStyle/>
          <a:p>
            <a:pPr marL="285750" indent="-285750">
              <a:buFont typeface="Arial" panose="020B0604020202020204" pitchFamily="34" charset="0"/>
              <a:buChar char="•"/>
            </a:pPr>
            <a:r>
              <a:rPr lang="en-US" dirty="0"/>
              <a:t>We believe that if students are satisfied with their academic offers they are more likely to excel at their skill development pathways, more able and motivated to manage their learning, and more open to create team-building skills that will allow them build collaboration among their circles and communities. </a:t>
            </a:r>
          </a:p>
          <a:p>
            <a:endParaRPr lang="en-US" dirty="0"/>
          </a:p>
          <a:p>
            <a:pPr marL="285750" indent="-285750">
              <a:buFont typeface="Arial" panose="020B0604020202020204" pitchFamily="34" charset="0"/>
              <a:buChar char="•"/>
            </a:pPr>
            <a:r>
              <a:rPr lang="en-US" dirty="0"/>
              <a:t>We trust that (if effectively implemented), BL can generate a smooth transfer to workforce scenarios. </a:t>
            </a:r>
          </a:p>
        </p:txBody>
      </p:sp>
      <p:pic>
        <p:nvPicPr>
          <p:cNvPr id="5" name="Imagen 4"/>
          <p:cNvPicPr>
            <a:picLocks noChangeAspect="1"/>
          </p:cNvPicPr>
          <p:nvPr/>
        </p:nvPicPr>
        <p:blipFill>
          <a:blip r:embed="rId3"/>
          <a:stretch>
            <a:fillRect/>
          </a:stretch>
        </p:blipFill>
        <p:spPr>
          <a:xfrm>
            <a:off x="1439186" y="2150637"/>
            <a:ext cx="2021997" cy="3457615"/>
          </a:xfrm>
          <a:prstGeom prst="rect">
            <a:avLst/>
          </a:prstGeom>
        </p:spPr>
      </p:pic>
    </p:spTree>
    <p:extLst>
      <p:ext uri="{BB962C8B-B14F-4D97-AF65-F5344CB8AC3E}">
        <p14:creationId xmlns:p14="http://schemas.microsoft.com/office/powerpoint/2010/main" val="347460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30552" y="366064"/>
            <a:ext cx="6789886" cy="707886"/>
          </a:xfrm>
          <a:prstGeom prst="rect">
            <a:avLst/>
          </a:prstGeom>
          <a:noFill/>
        </p:spPr>
        <p:txBody>
          <a:bodyPr wrap="square" rtlCol="0">
            <a:spAutoFit/>
          </a:bodyPr>
          <a:lstStyle/>
          <a:p>
            <a:pPr algn="r"/>
            <a:r>
              <a:rPr lang="en-US" sz="2000" dirty="0">
                <a:solidFill>
                  <a:srgbClr val="FFFFFF"/>
                </a:solidFill>
                <a:latin typeface="Arial Black"/>
                <a:cs typeface="Arial Black"/>
              </a:rPr>
              <a:t>BL?: Is it really the best of both worlds? (Graham, 2006)</a:t>
            </a:r>
          </a:p>
        </p:txBody>
      </p:sp>
      <p:sp>
        <p:nvSpPr>
          <p:cNvPr id="6" name="Content Placeholder 2"/>
          <p:cNvSpPr>
            <a:spLocks noGrp="1"/>
          </p:cNvSpPr>
          <p:nvPr>
            <p:ph idx="1"/>
          </p:nvPr>
        </p:nvSpPr>
        <p:spPr>
          <a:xfrm>
            <a:off x="3287297" y="1566476"/>
            <a:ext cx="5492432" cy="3585970"/>
          </a:xfrm>
        </p:spPr>
        <p:txBody>
          <a:bodyPr>
            <a:normAutofit fontScale="92500" lnSpcReduction="20000"/>
          </a:bodyPr>
          <a:lstStyle/>
          <a:p>
            <a:endParaRPr lang="en-AU" dirty="0"/>
          </a:p>
          <a:p>
            <a:r>
              <a:rPr lang="en-AU" sz="2200" dirty="0"/>
              <a:t>Mixing and matching of different learning </a:t>
            </a:r>
            <a:r>
              <a:rPr lang="en-AU" sz="2200" b="1" dirty="0"/>
              <a:t>delivery</a:t>
            </a:r>
            <a:r>
              <a:rPr lang="en-AU" sz="2200" dirty="0"/>
              <a:t> </a:t>
            </a:r>
            <a:r>
              <a:rPr lang="en-AU" sz="2200" b="1" dirty="0"/>
              <a:t>modes</a:t>
            </a:r>
            <a:r>
              <a:rPr lang="en-AU" sz="2200" dirty="0"/>
              <a:t> (De George-Walker &amp; </a:t>
            </a:r>
            <a:r>
              <a:rPr lang="en-AU" sz="2200" dirty="0" err="1"/>
              <a:t>Keeffe</a:t>
            </a:r>
            <a:r>
              <a:rPr lang="en-AU" sz="2200" dirty="0"/>
              <a:t>, 2010).</a:t>
            </a:r>
          </a:p>
          <a:p>
            <a:r>
              <a:rPr lang="en-AU" sz="2200" dirty="0"/>
              <a:t>Blend of online and face-to-face (F2F) </a:t>
            </a:r>
            <a:r>
              <a:rPr lang="en-AU" sz="2200" b="1" dirty="0"/>
              <a:t>instruction</a:t>
            </a:r>
            <a:r>
              <a:rPr lang="en-AU" sz="2200" dirty="0"/>
              <a:t> (Reay, 2001; Rooney, 2003; Sands, 2002; Ward &amp; </a:t>
            </a:r>
            <a:r>
              <a:rPr lang="en-AU" sz="2200" dirty="0" err="1"/>
              <a:t>LaBranche</a:t>
            </a:r>
            <a:r>
              <a:rPr lang="en-AU" sz="2200" dirty="0"/>
              <a:t>, 2003; Young, 2002).</a:t>
            </a:r>
          </a:p>
          <a:p>
            <a:r>
              <a:rPr lang="en-AU" sz="2200" dirty="0"/>
              <a:t>Blend of instructional </a:t>
            </a:r>
            <a:r>
              <a:rPr lang="en-AU" sz="2200" b="1" dirty="0"/>
              <a:t>methods</a:t>
            </a:r>
            <a:r>
              <a:rPr lang="en-AU" sz="2200" dirty="0"/>
              <a:t> (Driscoll, 2002; House, 2002; </a:t>
            </a:r>
            <a:r>
              <a:rPr lang="en-AU" sz="2200" dirty="0" err="1"/>
              <a:t>Rossett</a:t>
            </a:r>
            <a:r>
              <a:rPr lang="en-AU" sz="2200" dirty="0"/>
              <a:t>, 2002).</a:t>
            </a:r>
          </a:p>
          <a:p>
            <a:r>
              <a:rPr lang="en-AU" sz="2200" dirty="0"/>
              <a:t>Blend of instructional </a:t>
            </a:r>
            <a:r>
              <a:rPr lang="en-AU" sz="2200" b="1" dirty="0"/>
              <a:t>modalities</a:t>
            </a:r>
            <a:r>
              <a:rPr lang="en-AU" sz="2200" dirty="0"/>
              <a:t> (or delivery media) (</a:t>
            </a:r>
            <a:r>
              <a:rPr lang="en-AU" sz="2200" dirty="0" err="1"/>
              <a:t>Bersin</a:t>
            </a:r>
            <a:r>
              <a:rPr lang="en-AU" sz="2200" dirty="0"/>
              <a:t> &amp; Associates, 2003; </a:t>
            </a:r>
            <a:r>
              <a:rPr lang="en-AU" sz="2200" dirty="0" err="1"/>
              <a:t>Orey</a:t>
            </a:r>
            <a:r>
              <a:rPr lang="en-AU" sz="2200" dirty="0"/>
              <a:t>, 2002; Thomson, 2002).</a:t>
            </a:r>
          </a:p>
        </p:txBody>
      </p:sp>
      <p:pic>
        <p:nvPicPr>
          <p:cNvPr id="5" name="Imagen 4"/>
          <p:cNvPicPr>
            <a:picLocks noChangeAspect="1"/>
          </p:cNvPicPr>
          <p:nvPr/>
        </p:nvPicPr>
        <p:blipFill>
          <a:blip r:embed="rId3"/>
          <a:stretch>
            <a:fillRect/>
          </a:stretch>
        </p:blipFill>
        <p:spPr>
          <a:xfrm>
            <a:off x="613869" y="2629728"/>
            <a:ext cx="2673428" cy="1791197"/>
          </a:xfrm>
          <a:prstGeom prst="rect">
            <a:avLst/>
          </a:prstGeom>
        </p:spPr>
      </p:pic>
    </p:spTree>
    <p:extLst>
      <p:ext uri="{BB962C8B-B14F-4D97-AF65-F5344CB8AC3E}">
        <p14:creationId xmlns:p14="http://schemas.microsoft.com/office/powerpoint/2010/main" val="3468748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30552" y="366064"/>
            <a:ext cx="6789886" cy="707886"/>
          </a:xfrm>
          <a:prstGeom prst="rect">
            <a:avLst/>
          </a:prstGeom>
          <a:noFill/>
        </p:spPr>
        <p:txBody>
          <a:bodyPr wrap="square" rtlCol="0">
            <a:spAutoFit/>
          </a:bodyPr>
          <a:lstStyle/>
          <a:p>
            <a:pPr algn="r"/>
            <a:r>
              <a:rPr lang="en-US" sz="2000" dirty="0">
                <a:solidFill>
                  <a:srgbClr val="FFFFFF"/>
                </a:solidFill>
                <a:latin typeface="Arial Black"/>
                <a:cs typeface="Arial Black"/>
              </a:rPr>
              <a:t>BL?: Is it really the best of both worlds? (Graham, 2006)</a:t>
            </a:r>
          </a:p>
        </p:txBody>
      </p:sp>
      <p:sp>
        <p:nvSpPr>
          <p:cNvPr id="6" name="Content Placeholder 2"/>
          <p:cNvSpPr>
            <a:spLocks noGrp="1"/>
          </p:cNvSpPr>
          <p:nvPr>
            <p:ph idx="1"/>
          </p:nvPr>
        </p:nvSpPr>
        <p:spPr>
          <a:xfrm>
            <a:off x="3287297" y="1335887"/>
            <a:ext cx="5351606" cy="4964329"/>
          </a:xfrm>
        </p:spPr>
        <p:txBody>
          <a:bodyPr>
            <a:normAutofit fontScale="62500" lnSpcReduction="20000"/>
          </a:bodyPr>
          <a:lstStyle/>
          <a:p>
            <a:endParaRPr lang="en-AU" dirty="0"/>
          </a:p>
          <a:p>
            <a:r>
              <a:rPr lang="en-AU" dirty="0"/>
              <a:t>BL promotes </a:t>
            </a:r>
            <a:r>
              <a:rPr lang="en-AU" b="1" dirty="0"/>
              <a:t>socialisation</a:t>
            </a:r>
            <a:r>
              <a:rPr lang="en-AU" dirty="0"/>
              <a:t> through the technologically assisted learning possibilities of the online environment (</a:t>
            </a:r>
            <a:r>
              <a:rPr lang="en-AU" dirty="0" err="1"/>
              <a:t>Dziuban</a:t>
            </a:r>
            <a:r>
              <a:rPr lang="en-AU" dirty="0"/>
              <a:t>, Hartman, &amp; </a:t>
            </a:r>
            <a:r>
              <a:rPr lang="en-AU" dirty="0" err="1"/>
              <a:t>Moskal</a:t>
            </a:r>
            <a:r>
              <a:rPr lang="en-AU" dirty="0"/>
              <a:t>, 2004; Wilson, 2010). </a:t>
            </a:r>
          </a:p>
          <a:p>
            <a:r>
              <a:rPr lang="en-AU" dirty="0"/>
              <a:t>BL, is an </a:t>
            </a:r>
            <a:r>
              <a:rPr lang="en-AU" b="1" dirty="0"/>
              <a:t>approach</a:t>
            </a:r>
            <a:r>
              <a:rPr lang="en-AU" dirty="0"/>
              <a:t> that helps us bridge the challenge of the transformational changes that technological developments bring to higher education (Garrison &amp; </a:t>
            </a:r>
            <a:r>
              <a:rPr lang="en-AU" dirty="0" err="1"/>
              <a:t>Kanuka</a:t>
            </a:r>
            <a:r>
              <a:rPr lang="en-AU" dirty="0"/>
              <a:t>, 2004).</a:t>
            </a:r>
            <a:endParaRPr lang="es-CO" dirty="0"/>
          </a:p>
          <a:p>
            <a:r>
              <a:rPr lang="en-AU" dirty="0"/>
              <a:t>Graham (2006) conceives of BL as a </a:t>
            </a:r>
            <a:r>
              <a:rPr lang="en-AU" b="1" dirty="0"/>
              <a:t>system</a:t>
            </a:r>
            <a:r>
              <a:rPr lang="en-AU" dirty="0"/>
              <a:t> that combines F2F instruction with computer-mediated instruction and fosters not only the use of different information and communication technologies but also facilitates the emergence and development of different kinds of </a:t>
            </a:r>
            <a:r>
              <a:rPr lang="en-AU" b="1" dirty="0"/>
              <a:t>interactions</a:t>
            </a:r>
            <a:r>
              <a:rPr lang="en-AU" dirty="0"/>
              <a:t> and </a:t>
            </a:r>
            <a:r>
              <a:rPr lang="en-AU" b="1" dirty="0"/>
              <a:t>encounters</a:t>
            </a:r>
            <a:r>
              <a:rPr lang="en-AU" dirty="0"/>
              <a:t> among participants.</a:t>
            </a:r>
          </a:p>
          <a:p>
            <a:pPr marL="0" indent="0" algn="r">
              <a:buNone/>
            </a:pPr>
            <a:r>
              <a:rPr lang="es-CO" dirty="0"/>
              <a:t>And </a:t>
            </a:r>
            <a:r>
              <a:rPr lang="es-CO" dirty="0" err="1"/>
              <a:t>many</a:t>
            </a:r>
            <a:r>
              <a:rPr lang="es-CO" dirty="0"/>
              <a:t> more…</a:t>
            </a:r>
          </a:p>
          <a:p>
            <a:endParaRPr lang="es-CO" dirty="0"/>
          </a:p>
          <a:p>
            <a:pPr lvl="0"/>
            <a:endParaRPr lang="es-CO" dirty="0"/>
          </a:p>
        </p:txBody>
      </p:sp>
      <p:pic>
        <p:nvPicPr>
          <p:cNvPr id="2" name="Imagen 1"/>
          <p:cNvPicPr>
            <a:picLocks noChangeAspect="1"/>
          </p:cNvPicPr>
          <p:nvPr/>
        </p:nvPicPr>
        <p:blipFill>
          <a:blip r:embed="rId3"/>
          <a:stretch>
            <a:fillRect/>
          </a:stretch>
        </p:blipFill>
        <p:spPr>
          <a:xfrm>
            <a:off x="591722" y="2870702"/>
            <a:ext cx="2695575" cy="1695450"/>
          </a:xfrm>
          <a:prstGeom prst="rect">
            <a:avLst/>
          </a:prstGeom>
        </p:spPr>
      </p:pic>
    </p:spTree>
    <p:extLst>
      <p:ext uri="{BB962C8B-B14F-4D97-AF65-F5344CB8AC3E}">
        <p14:creationId xmlns:p14="http://schemas.microsoft.com/office/powerpoint/2010/main" val="321312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1000"/>
                                        <p:tgtEl>
                                          <p:spTgt spid="6">
                                            <p:txEl>
                                              <p:pRg st="4" end="4"/>
                                            </p:txEl>
                                          </p:spTgt>
                                        </p:tgtEl>
                                      </p:cBhvr>
                                    </p:animEffect>
                                    <p:anim calcmode="lin" valueType="num">
                                      <p:cBhvr>
                                        <p:cTn id="2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30552" y="366064"/>
            <a:ext cx="6789886" cy="707886"/>
          </a:xfrm>
          <a:prstGeom prst="rect">
            <a:avLst/>
          </a:prstGeom>
          <a:noFill/>
        </p:spPr>
        <p:txBody>
          <a:bodyPr wrap="square" rtlCol="0">
            <a:spAutoFit/>
          </a:bodyPr>
          <a:lstStyle/>
          <a:p>
            <a:pPr algn="r"/>
            <a:r>
              <a:rPr lang="en-US" sz="2000" dirty="0">
                <a:solidFill>
                  <a:srgbClr val="FFFFFF"/>
                </a:solidFill>
                <a:latin typeface="Arial Black"/>
                <a:cs typeface="Arial Black"/>
              </a:rPr>
              <a:t>BL?: Is it really the best of both worlds? (Graham, 2006)</a:t>
            </a:r>
          </a:p>
        </p:txBody>
      </p:sp>
      <p:sp>
        <p:nvSpPr>
          <p:cNvPr id="3" name="Rectángulo 2"/>
          <p:cNvSpPr/>
          <p:nvPr/>
        </p:nvSpPr>
        <p:spPr>
          <a:xfrm>
            <a:off x="1313672" y="2672433"/>
            <a:ext cx="6893665" cy="1938992"/>
          </a:xfrm>
          <a:prstGeom prst="rect">
            <a:avLst/>
          </a:prstGeom>
        </p:spPr>
        <p:txBody>
          <a:bodyPr wrap="square">
            <a:spAutoFit/>
          </a:bodyPr>
          <a:lstStyle/>
          <a:p>
            <a:pPr marL="285750" indent="-285750">
              <a:buFont typeface="Arial" panose="020B0604020202020204" pitchFamily="34" charset="0"/>
              <a:buChar char="•"/>
            </a:pPr>
            <a:r>
              <a:rPr lang="en-AU" sz="2000" dirty="0"/>
              <a:t>In this session, BL is viewed as a </a:t>
            </a:r>
            <a:r>
              <a:rPr lang="en-AU" sz="2000" b="1" dirty="0"/>
              <a:t>pedagogical approach </a:t>
            </a:r>
            <a:r>
              <a:rPr lang="en-AU" sz="2000" dirty="0"/>
              <a:t>that offers educational communities the opportunity to customise their learning using synchronous and asynchronous delivery modes to increase levels of interaction among the agents involved (generally, students and faculty). </a:t>
            </a:r>
          </a:p>
          <a:p>
            <a:endParaRPr lang="en-AU" sz="2000" dirty="0"/>
          </a:p>
        </p:txBody>
      </p:sp>
    </p:spTree>
    <p:extLst>
      <p:ext uri="{BB962C8B-B14F-4D97-AF65-F5344CB8AC3E}">
        <p14:creationId xmlns:p14="http://schemas.microsoft.com/office/powerpoint/2010/main" val="67405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1949</TotalTime>
  <Words>2741</Words>
  <Application>Microsoft Office PowerPoint</Application>
  <PresentationFormat>Presentación en pantalla (4:3)</PresentationFormat>
  <Paragraphs>215</Paragraphs>
  <Slides>46</Slides>
  <Notes>4</Notes>
  <HiddenSlides>0</HiddenSlides>
  <MMClips>0</MMClips>
  <ScaleCrop>false</ScaleCrop>
  <HeadingPairs>
    <vt:vector size="6" baseType="variant">
      <vt:variant>
        <vt:lpstr>Fuentes usadas</vt:lpstr>
      </vt:variant>
      <vt:variant>
        <vt:i4>17</vt:i4>
      </vt:variant>
      <vt:variant>
        <vt:lpstr>Tema</vt:lpstr>
      </vt:variant>
      <vt:variant>
        <vt:i4>2</vt:i4>
      </vt:variant>
      <vt:variant>
        <vt:lpstr>Títulos de diapositiva</vt:lpstr>
      </vt:variant>
      <vt:variant>
        <vt:i4>46</vt:i4>
      </vt:variant>
    </vt:vector>
  </HeadingPairs>
  <TitlesOfParts>
    <vt:vector size="65" baseType="lpstr">
      <vt:lpstr>Malgun Gothic</vt:lpstr>
      <vt:lpstr>ＭＳ Ｐゴシック</vt:lpstr>
      <vt:lpstr>AR CENA</vt:lpstr>
      <vt:lpstr>Arial</vt:lpstr>
      <vt:lpstr>Arial Black</vt:lpstr>
      <vt:lpstr>Baskerville Old Face</vt:lpstr>
      <vt:lpstr>Bell MT</vt:lpstr>
      <vt:lpstr>Bookman Old Style</vt:lpstr>
      <vt:lpstr>Britannic Bold</vt:lpstr>
      <vt:lpstr>Calibri</vt:lpstr>
      <vt:lpstr>Calibri Light</vt:lpstr>
      <vt:lpstr>Franklin Gothic Medium</vt:lpstr>
      <vt:lpstr>Garamond</vt:lpstr>
      <vt:lpstr>Helvetica</vt:lpstr>
      <vt:lpstr>Lucida Console</vt:lpstr>
      <vt:lpstr>Times New Roman</vt:lpstr>
      <vt:lpstr>Wingdings</vt:lpstr>
      <vt:lpstr>Office Theme</vt:lpstr>
      <vt:lpstr> Negro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Network of Associate Centres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Studium</dc:creator>
  <cp:lastModifiedBy>Reader 01</cp:lastModifiedBy>
  <cp:revision>146</cp:revision>
  <dcterms:created xsi:type="dcterms:W3CDTF">2015-09-07T16:35:24Z</dcterms:created>
  <dcterms:modified xsi:type="dcterms:W3CDTF">2017-04-26T05:16:17Z</dcterms:modified>
</cp:coreProperties>
</file>